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766" r:id="rId2"/>
    <p:sldId id="781" r:id="rId3"/>
    <p:sldId id="770" r:id="rId4"/>
    <p:sldId id="840" r:id="rId5"/>
    <p:sldId id="704" r:id="rId6"/>
    <p:sldId id="785" r:id="rId7"/>
    <p:sldId id="772" r:id="rId8"/>
    <p:sldId id="788" r:id="rId9"/>
    <p:sldId id="786" r:id="rId10"/>
    <p:sldId id="787" r:id="rId11"/>
    <p:sldId id="839" r:id="rId12"/>
    <p:sldId id="780" r:id="rId13"/>
    <p:sldId id="818" r:id="rId14"/>
    <p:sldId id="759" r:id="rId15"/>
    <p:sldId id="773" r:id="rId16"/>
    <p:sldId id="789" r:id="rId17"/>
    <p:sldId id="774" r:id="rId18"/>
    <p:sldId id="812" r:id="rId19"/>
    <p:sldId id="810" r:id="rId20"/>
    <p:sldId id="813" r:id="rId21"/>
    <p:sldId id="824" r:id="rId22"/>
    <p:sldId id="792" r:id="rId23"/>
    <p:sldId id="833" r:id="rId24"/>
    <p:sldId id="794" r:id="rId25"/>
    <p:sldId id="826" r:id="rId26"/>
    <p:sldId id="827" r:id="rId27"/>
    <p:sldId id="828" r:id="rId28"/>
    <p:sldId id="829" r:id="rId29"/>
    <p:sldId id="795" r:id="rId30"/>
    <p:sldId id="825" r:id="rId31"/>
    <p:sldId id="779" r:id="rId32"/>
    <p:sldId id="797" r:id="rId33"/>
    <p:sldId id="834" r:id="rId34"/>
    <p:sldId id="798" r:id="rId35"/>
    <p:sldId id="799" r:id="rId36"/>
    <p:sldId id="841" r:id="rId37"/>
    <p:sldId id="652" r:id="rId38"/>
    <p:sldId id="820" r:id="rId39"/>
    <p:sldId id="821" r:id="rId40"/>
    <p:sldId id="682" r:id="rId41"/>
    <p:sldId id="822" r:id="rId42"/>
    <p:sldId id="835" r:id="rId43"/>
    <p:sldId id="836" r:id="rId44"/>
    <p:sldId id="837" r:id="rId45"/>
    <p:sldId id="838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CC00"/>
    <a:srgbClr val="006600"/>
    <a:srgbClr val="993300"/>
    <a:srgbClr val="55CB60"/>
    <a:srgbClr val="CCCC00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81" autoAdjust="0"/>
    <p:restoredTop sz="94660"/>
  </p:normalViewPr>
  <p:slideViewPr>
    <p:cSldViewPr>
      <p:cViewPr varScale="1">
        <p:scale>
          <a:sx n="72" d="100"/>
          <a:sy n="72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43020C-2F44-4F2E-A015-C61A0A16A443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1D6780-B8AF-45CF-A585-210BF353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37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252D2C-7DD9-4331-ACCC-AAB485CFB79A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300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225AF-F66B-C145-B639-84079E339F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225AF-F66B-C145-B639-84079E339F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225AF-F66B-C145-B639-84079E339FC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5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252D2C-7DD9-4331-ACCC-AAB485CFB79A}" type="slidenum">
              <a:rPr lang="en-US" sz="1200"/>
              <a:pPr algn="r" eaLnBrk="1" hangingPunct="1"/>
              <a:t>42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0709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252D2C-7DD9-4331-ACCC-AAB485CFB79A}" type="slidenum">
              <a:rPr lang="en-US" sz="1200"/>
              <a:pPr algn="r" eaLnBrk="1" hangingPunct="1"/>
              <a:t>43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94280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252D2C-7DD9-4331-ACCC-AAB485CFB79A}" type="slidenum">
              <a:rPr lang="en-US" sz="1200"/>
              <a:pPr algn="r" eaLnBrk="1" hangingPunct="1"/>
              <a:t>44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337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252D2C-7DD9-4331-ACCC-AAB485CFB79A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150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Coupled</a:t>
            </a:r>
            <a:r>
              <a:rPr lang="en-US" baseline="0" dirty="0" smtClean="0"/>
              <a:t> Modeling </a:t>
            </a:r>
            <a:r>
              <a:rPr lang="en-US" baseline="0" dirty="0" err="1" smtClean="0"/>
              <a:t>Intercomparison</a:t>
            </a:r>
            <a:r>
              <a:rPr lang="en-US" baseline="0" dirty="0" smtClean="0"/>
              <a:t> Project Phase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7BA530-130A-4001-97BD-AA739A0B09C0}" type="slidenum">
              <a:rPr lang="en-US" smtClean="0">
                <a:solidFill>
                  <a:srgbClr val="000000"/>
                </a:solidFill>
                <a:latin typeface="Calibri"/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2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1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8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225AF-F66B-C145-B639-84079E339F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5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4CA6-2768-4738-9BBC-6D150250F9D8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17A50-C049-4714-ADF0-52F6499E7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5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318B3-8744-4312-B955-276A433F66A6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BF6A9-B724-4DFA-9869-F2C463B22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BF47-9703-41E3-86A7-6F6B396E6177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80D74-09F9-450E-8CF8-771E96ED2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593DE-CE65-4CF5-A742-5BCDA4C2A60C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D84E-AA8B-4DF0-8274-5768FC15B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5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48102-CD63-47B2-B1A3-E2E83F9555DC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3B5B-78B3-4EDD-A3D8-CFCBDB02D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6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3F475-C48A-41A2-BBFD-E14A7016B777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C721-5276-44FA-A292-2AE5221A3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87BA9-040F-4248-B67A-76549EA6B433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6213-71B6-4ECC-917E-5794EA4CE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EB923-965A-42DF-9A6B-9E76D35425B2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08BE0-85EF-4169-A63C-14584B895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F5A6-446B-428A-A462-91FC9FBADC8A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D331-19AC-40AB-ADC1-944642F3C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3C85-3ABF-431B-98BC-19888D0FDDBE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2AC6-35BE-41AB-AA54-E8B534324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BB9D-B0CF-471D-9E96-D8B59FCF70A6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DD62B-8155-4CFF-83E5-2EFD5B6E1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E0E7D7-E154-482A-8986-F9ABB3F67EB7}" type="datetimeFigureOut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035A98-490E-413F-97D7-6519B864D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ti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810000" y="6059269"/>
            <a:ext cx="2683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 b="1" dirty="0">
                <a:solidFill>
                  <a:srgbClr val="92D050"/>
                </a:solidFill>
              </a:rPr>
              <a:t>NASA Applied Sciences Program</a:t>
            </a:r>
          </a:p>
          <a:p>
            <a:pPr algn="ctr" eaLnBrk="1" hangingPunct="1"/>
            <a:r>
              <a:rPr lang="en-US" sz="900" b="1" dirty="0">
                <a:solidFill>
                  <a:srgbClr val="92D050"/>
                </a:solidFill>
              </a:rPr>
              <a:t> (NNH10ZDA001N - BIOCLIM)</a:t>
            </a:r>
          </a:p>
          <a:p>
            <a:pPr algn="ctr" eaLnBrk="1" hangingPunct="1"/>
            <a:endParaRPr lang="en-US" sz="900" b="1" dirty="0">
              <a:solidFill>
                <a:srgbClr val="92D050"/>
              </a:solidFill>
            </a:endParaRPr>
          </a:p>
          <a:p>
            <a:pPr algn="ctr" eaLnBrk="1" hangingPunct="1"/>
            <a:r>
              <a:rPr lang="en-US" sz="900" b="1" dirty="0">
                <a:solidFill>
                  <a:srgbClr val="92D050"/>
                </a:solidFill>
              </a:rPr>
              <a:t>NPS I&amp;M Program</a:t>
            </a: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7294960" y="5662790"/>
            <a:ext cx="878681" cy="614363"/>
            <a:chOff x="6877050" y="4249738"/>
            <a:chExt cx="2249488" cy="1254125"/>
          </a:xfrm>
        </p:grpSpPr>
        <p:pic>
          <p:nvPicPr>
            <p:cNvPr id="2061" name="Picture 6" descr="na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" t="2341"/>
            <a:stretch>
              <a:fillRect/>
            </a:stretch>
          </p:blipFill>
          <p:spPr bwMode="auto">
            <a:xfrm>
              <a:off x="7839075" y="4271963"/>
              <a:ext cx="1287463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 descr="460px-US-NationalParkService-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4249738"/>
              <a:ext cx="9620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524000" y="294918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Landscape Climate Change Vulnerability Project (</a:t>
            </a:r>
            <a:r>
              <a:rPr lang="en-US" sz="2400" b="1" dirty="0" smtClean="0">
                <a:solidFill>
                  <a:srgbClr val="C00000"/>
                </a:solidFill>
              </a:rPr>
              <a:t>LCC-VP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3844528" y="1371600"/>
            <a:ext cx="499467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u="sng" dirty="0">
                <a:solidFill>
                  <a:srgbClr val="0000FF"/>
                </a:solidFill>
              </a:rPr>
              <a:t>Montana State University</a:t>
            </a:r>
            <a:r>
              <a:rPr lang="en-US" sz="12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/>
              <a:t>Andy Hansen, Nate Piekielek, Tony Chang, </a:t>
            </a:r>
            <a:r>
              <a:rPr lang="en-US" sz="1200" b="1" dirty="0" smtClean="0"/>
              <a:t>Linda Phillips</a:t>
            </a:r>
            <a:endParaRPr lang="en-US" sz="1200" b="1" dirty="0"/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u="sng" dirty="0">
                <a:solidFill>
                  <a:srgbClr val="0000FF"/>
                </a:solidFill>
              </a:rPr>
              <a:t>NPS / Great Northern LCC</a:t>
            </a:r>
            <a:r>
              <a:rPr lang="en-US" sz="12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/>
              <a:t>Tom </a:t>
            </a:r>
            <a:r>
              <a:rPr lang="en-US" sz="1200" b="1" dirty="0" err="1"/>
              <a:t>Olliff</a:t>
            </a:r>
            <a:r>
              <a:rPr lang="en-US" sz="1200" b="1" dirty="0"/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u="sng" dirty="0">
                <a:solidFill>
                  <a:srgbClr val="0000FF"/>
                </a:solidFill>
              </a:rPr>
              <a:t>NPS I&amp;M Program</a:t>
            </a:r>
            <a:r>
              <a:rPr lang="en-US" sz="1200" b="1" dirty="0"/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/>
              <a:t>Bill </a:t>
            </a:r>
            <a:r>
              <a:rPr lang="en-US" sz="1200" b="1" dirty="0" err="1"/>
              <a:t>Monihan</a:t>
            </a:r>
            <a:r>
              <a:rPr lang="en-US" sz="1200" b="1" dirty="0"/>
              <a:t> and John Gross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u="sng" dirty="0" smtClean="0">
                <a:solidFill>
                  <a:srgbClr val="0000FF"/>
                </a:solidFill>
              </a:rPr>
              <a:t>CSU </a:t>
            </a:r>
            <a:r>
              <a:rPr lang="en-US" sz="1200" b="1" u="sng" dirty="0">
                <a:solidFill>
                  <a:srgbClr val="0000FF"/>
                </a:solidFill>
              </a:rPr>
              <a:t>Monterey Bay / NASA Ames</a:t>
            </a:r>
            <a:r>
              <a:rPr lang="en-US" sz="12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/>
              <a:t>Forrest Melton, </a:t>
            </a:r>
            <a:r>
              <a:rPr lang="en-US" sz="1200" b="1" dirty="0" err="1"/>
              <a:t>Weile</a:t>
            </a:r>
            <a:r>
              <a:rPr lang="en-US" sz="1200" b="1" dirty="0"/>
              <a:t> Wang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u="sng" dirty="0">
                <a:solidFill>
                  <a:srgbClr val="0000FF"/>
                </a:solidFill>
              </a:rPr>
              <a:t>Conservation Science Partners: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/>
              <a:t>Dave </a:t>
            </a:r>
            <a:r>
              <a:rPr lang="en-US" sz="1200" b="1" dirty="0" smtClean="0"/>
              <a:t>Theobald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u="sng" dirty="0" smtClean="0">
                <a:solidFill>
                  <a:srgbClr val="0000FF"/>
                </a:solidFill>
              </a:rPr>
              <a:t>Woods </a:t>
            </a:r>
            <a:r>
              <a:rPr lang="en-US" sz="1200" b="1" u="sng" dirty="0">
                <a:solidFill>
                  <a:srgbClr val="0000FF"/>
                </a:solidFill>
              </a:rPr>
              <a:t>Hole Research Center</a:t>
            </a:r>
            <a:r>
              <a:rPr lang="en-US" sz="12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/>
              <a:t>Scott Goetz, Patrick Jantz, Tina Cormier, Scott </a:t>
            </a:r>
            <a:r>
              <a:rPr lang="en-US" sz="1200" b="1" dirty="0" err="1"/>
              <a:t>Zolkos</a:t>
            </a:r>
            <a:endParaRPr lang="en-US" sz="1200" b="1" dirty="0"/>
          </a:p>
          <a:p>
            <a:pPr algn="ctr" eaLnBrk="1" hangingPunct="1">
              <a:spcBef>
                <a:spcPct val="50000"/>
              </a:spcBef>
              <a:defRPr/>
            </a:pPr>
            <a:endParaRPr lang="en-US" sz="1200" b="1" dirty="0"/>
          </a:p>
        </p:txBody>
      </p:sp>
      <p:pic>
        <p:nvPicPr>
          <p:cNvPr id="205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90" y="6329540"/>
            <a:ext cx="2209800" cy="30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21002" y="5673506"/>
            <a:ext cx="1004888" cy="541734"/>
            <a:chOff x="63500" y="4343400"/>
            <a:chExt cx="2563813" cy="1533525"/>
          </a:xfrm>
        </p:grpSpPr>
        <p:sp>
          <p:nvSpPr>
            <p:cNvPr id="2" name="Rectangle 1"/>
            <p:cNvSpPr/>
            <p:nvPr/>
          </p:nvSpPr>
          <p:spPr>
            <a:xfrm>
              <a:off x="494852" y="5182625"/>
              <a:ext cx="2096008" cy="6943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206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4343400"/>
              <a:ext cx="2563813" cy="1385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5556" r="11665" b="4445"/>
          <a:stretch>
            <a:fillRect/>
          </a:stretch>
        </p:blipFill>
        <p:spPr bwMode="auto">
          <a:xfrm>
            <a:off x="498873" y="1219200"/>
            <a:ext cx="3387328" cy="266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566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TextBox 3"/>
          <p:cNvSpPr txBox="1">
            <a:spLocks noChangeArrowheads="1"/>
          </p:cNvSpPr>
          <p:nvPr/>
        </p:nvSpPr>
        <p:spPr bwMode="auto">
          <a:xfrm>
            <a:off x="457200" y="4057651"/>
            <a:ext cx="26289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750" b="1" dirty="0" err="1"/>
              <a:t>Clingman’s</a:t>
            </a:r>
            <a:r>
              <a:rPr lang="en-US" sz="750" b="1" dirty="0"/>
              <a:t> Dome, Great Smoky Mountain NP</a:t>
            </a:r>
          </a:p>
        </p:txBody>
      </p:sp>
    </p:spTree>
    <p:extLst>
      <p:ext uri="{BB962C8B-B14F-4D97-AF65-F5344CB8AC3E}">
        <p14:creationId xmlns:p14="http://schemas.microsoft.com/office/powerpoint/2010/main" val="36721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Dave Theobald</a:t>
            </a:r>
          </a:p>
          <a:p>
            <a:pPr algn="ctr"/>
            <a:r>
              <a:rPr lang="en-US" sz="1200" b="1" dirty="0" smtClean="0"/>
              <a:t>CSP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47024" r="54370" b="35759"/>
          <a:stretch/>
        </p:blipFill>
        <p:spPr>
          <a:xfrm>
            <a:off x="5857066" y="1212028"/>
            <a:ext cx="1828800" cy="1988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958334"/>
            <a:ext cx="1132666" cy="2749455"/>
          </a:xfrm>
          <a:prstGeom prst="rect">
            <a:avLst/>
          </a:prstGeom>
        </p:spPr>
      </p:pic>
      <p:pic>
        <p:nvPicPr>
          <p:cNvPr id="12" name="Picture 11" descr="Fig6.1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1"/>
          <a:stretch/>
        </p:blipFill>
        <p:spPr>
          <a:xfrm>
            <a:off x="228600" y="3960865"/>
            <a:ext cx="3601601" cy="2439935"/>
          </a:xfrm>
          <a:prstGeom prst="rect">
            <a:avLst/>
          </a:prstGeom>
        </p:spPr>
      </p:pic>
      <p:pic>
        <p:nvPicPr>
          <p:cNvPr id="17" name="Picture 16" descr="Fig6.1.tif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9" r="47924"/>
          <a:stretch/>
        </p:blipFill>
        <p:spPr>
          <a:xfrm>
            <a:off x="3810000" y="3960864"/>
            <a:ext cx="1937297" cy="2439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7066" y="3933313"/>
            <a:ext cx="31596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u="sng" dirty="0" smtClean="0"/>
              <a:t>Exposure</a:t>
            </a:r>
            <a:r>
              <a:rPr lang="en-US" sz="1400" b="1" dirty="0" smtClean="0"/>
              <a:t> </a:t>
            </a:r>
            <a:r>
              <a:rPr lang="en-US" sz="1400" b="1" dirty="0"/>
              <a:t>is high: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up to 5.5C warming,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climate velocity rates up to 5 kilometers per year,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nearly 25% of habitats shifting to a different type. </a:t>
            </a:r>
          </a:p>
          <a:p>
            <a:pPr lvl="0"/>
            <a:r>
              <a:rPr lang="en-US" sz="1400" b="1" u="sng" dirty="0"/>
              <a:t>Alpine areas </a:t>
            </a:r>
            <a:r>
              <a:rPr lang="en-US" sz="1400" b="1" dirty="0"/>
              <a:t>– over 80% will face climate conditions conducive to conversion to forested vegetation.</a:t>
            </a:r>
          </a:p>
          <a:p>
            <a:pPr lvl="0"/>
            <a:r>
              <a:rPr lang="en-US" sz="1400" b="1" u="sng" dirty="0"/>
              <a:t>Adaptive capacity </a:t>
            </a:r>
            <a:r>
              <a:rPr lang="en-US" sz="1400" b="1" dirty="0" smtClean="0"/>
              <a:t>- high </a:t>
            </a:r>
            <a:r>
              <a:rPr lang="en-US" sz="1400" b="1" dirty="0"/>
              <a:t>because landscapes are relatively intact and there is great physiographic diversity </a:t>
            </a:r>
          </a:p>
          <a:p>
            <a:endParaRPr lang="en-US" sz="14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Biome Vulnerability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425" y="1371600"/>
            <a:ext cx="490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Biome Vulnerability (</a:t>
            </a:r>
            <a:r>
              <a:rPr lang="en-US" b="1" i="1" u="sng" dirty="0" smtClean="0">
                <a:solidFill>
                  <a:srgbClr val="0000FF"/>
                </a:solidFill>
              </a:rPr>
              <a:t>f</a:t>
            </a:r>
            <a:r>
              <a:rPr lang="en-US" b="1" u="sng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59213" y="1946168"/>
            <a:ext cx="120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Temp</a:t>
            </a:r>
          </a:p>
          <a:p>
            <a:pPr algn="ctr"/>
            <a:r>
              <a:rPr lang="en-US" sz="1400" b="1" dirty="0" smtClean="0"/>
              <a:t>increase 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678412" y="1931389"/>
            <a:ext cx="120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Climate velocity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21412" y="1931389"/>
            <a:ext cx="120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p</a:t>
            </a:r>
            <a:r>
              <a:rPr lang="en-US" sz="1400" b="1" dirty="0" smtClean="0"/>
              <a:t> biome shift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95425" y="2677180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Land facet heterogeneity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43632" y="2653920"/>
            <a:ext cx="143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Landscape integrity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199286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Exposure: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267866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Adaptive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Capacity: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962400"/>
            <a:ext cx="541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Temp Increase	Climate Velocity	P Biome Shift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985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447800" y="188752"/>
            <a:ext cx="7748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C00000"/>
                </a:solidFill>
              </a:rPr>
              <a:t>Habitat Suitability </a:t>
            </a:r>
            <a:r>
              <a:rPr lang="en-US" sz="2000" b="1" dirty="0" smtClean="0">
                <a:solidFill>
                  <a:srgbClr val="C00000"/>
                </a:solidFill>
              </a:rPr>
              <a:t>Modeling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11" name="Text Box 2251"/>
          <p:cNvSpPr txBox="1">
            <a:spLocks noChangeArrowheads="1"/>
          </p:cNvSpPr>
          <p:nvPr/>
        </p:nvSpPr>
        <p:spPr bwMode="auto">
          <a:xfrm>
            <a:off x="1371600" y="533400"/>
            <a:ext cx="68907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FF"/>
                </a:solidFill>
              </a:rPr>
              <a:t>Methods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83820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Chang et al. 2014</a:t>
            </a:r>
            <a:r>
              <a:rPr lang="en-US" sz="1400" b="1" dirty="0" smtClean="0"/>
              <a:t>; Jantz et al in review:  </a:t>
            </a:r>
            <a:r>
              <a:rPr lang="en-US" sz="1400" b="1" dirty="0" err="1" smtClean="0"/>
              <a:t>Piekielek</a:t>
            </a:r>
            <a:r>
              <a:rPr lang="en-US" sz="1400" b="1" dirty="0" smtClean="0"/>
              <a:t> et al. in review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1383611"/>
            <a:ext cx="5867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Data</a:t>
            </a:r>
          </a:p>
          <a:p>
            <a:pPr lvl="1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2,569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 points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FIA, GYCC, WLIS, GYRN I&amp;M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Predictor Data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PRISM climate (19 variables)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Monthly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water balance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Thornthwaite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(10 variables)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Parent material, topography (10 variables), solar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</a:p>
          <a:p>
            <a:pPr lvl="1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12-40 individual species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NC CSC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Software for Assisted Habitat Modeling (SAHM)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VisTrails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Boosted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Regression Trees, Logistic Regression, Multivariate Adaptive Regression Splines, and Random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 validation based on ROC for withheld data  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Best 9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CMIP5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GCMs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http://www.iis.ee.ic.ac.uk/icvl/iccv09_tutorial_files/random_forest_new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95315"/>
            <a:ext cx="2398544" cy="12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r="1074"/>
          <a:stretch/>
        </p:blipFill>
        <p:spPr>
          <a:xfrm>
            <a:off x="6400800" y="3158845"/>
            <a:ext cx="2336307" cy="3439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2649379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Random Forests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6611779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 WBP Suitability under 9 GCMs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911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Appalachian LCC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001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86563" y="127105"/>
            <a:ext cx="1730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Scott Goetz</a:t>
            </a:r>
          </a:p>
          <a:p>
            <a:pPr algn="ctr"/>
            <a:r>
              <a:rPr lang="en-US" sz="1200" b="1" dirty="0" smtClean="0"/>
              <a:t>Patrick Jantz</a:t>
            </a:r>
          </a:p>
          <a:p>
            <a:pPr algn="ctr"/>
            <a:r>
              <a:rPr lang="en-US" sz="1200" b="1" dirty="0" smtClean="0"/>
              <a:t>WHRC</a:t>
            </a:r>
          </a:p>
        </p:txBody>
      </p:sp>
      <p:pic>
        <p:nvPicPr>
          <p:cNvPr id="9" name="Picture 4" descr="WHRCLogo2002-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990600"/>
            <a:ext cx="823328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71600" y="835223"/>
            <a:ext cx="3048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Eastern Hemlock Suitability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2130623"/>
            <a:ext cx="3048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Net Change in Suitability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07895" y="2438400"/>
            <a:ext cx="8238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Currently suitable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84514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Vegetation: </a:t>
            </a:r>
            <a:r>
              <a:rPr lang="en-US" sz="2800" b="1" dirty="0" smtClean="0">
                <a:solidFill>
                  <a:srgbClr val="C00000"/>
                </a:solidFill>
              </a:rPr>
              <a:t>Appalachian LCC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47408"/>
            <a:ext cx="8157567" cy="587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86563" y="127105"/>
            <a:ext cx="1730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Scott Goetz</a:t>
            </a:r>
          </a:p>
          <a:p>
            <a:pPr algn="ctr"/>
            <a:r>
              <a:rPr lang="en-US" sz="1200" b="1" dirty="0" smtClean="0"/>
              <a:t>Patrick Jantz</a:t>
            </a:r>
          </a:p>
          <a:p>
            <a:pPr algn="ctr"/>
            <a:r>
              <a:rPr lang="en-US" sz="1200" b="1" dirty="0" smtClean="0"/>
              <a:t>WHRC</a:t>
            </a:r>
          </a:p>
        </p:txBody>
      </p:sp>
      <p:pic>
        <p:nvPicPr>
          <p:cNvPr id="9" name="Picture 4" descr="WHRCLogo2002-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990600"/>
            <a:ext cx="823328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086600" y="2949200"/>
            <a:ext cx="1857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Adaptation Capacity</a:t>
            </a:r>
          </a:p>
          <a:p>
            <a:r>
              <a:rPr lang="en-US" sz="1200" b="1" dirty="0" smtClean="0"/>
              <a:t>Historic basal area</a:t>
            </a:r>
          </a:p>
          <a:p>
            <a:r>
              <a:rPr lang="en-US" sz="1200" b="1" dirty="0" smtClean="0"/>
              <a:t>Dispersal ability</a:t>
            </a:r>
          </a:p>
          <a:p>
            <a:r>
              <a:rPr lang="en-US" sz="1200" b="1" dirty="0" smtClean="0"/>
              <a:t>Forest fragmentation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86600" y="1905000"/>
            <a:ext cx="193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Integration of 40 tree species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055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6626" y="4038600"/>
            <a:ext cx="3581598" cy="213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Vegetation: Northern Rockies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968983" y="6404093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Consensus of Four Published Studies: A2 Scenario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750" r="39552" b="2953"/>
          <a:stretch/>
        </p:blipFill>
        <p:spPr>
          <a:xfrm>
            <a:off x="304800" y="1080547"/>
            <a:ext cx="1942625" cy="2275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115" y="828174"/>
            <a:ext cx="1215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Subalpine fir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35082" y="828174"/>
            <a:ext cx="143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Ponderosa pine</a:t>
            </a:r>
            <a:endParaRPr lang="en-US" sz="1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4451" r="39552" b="2253"/>
          <a:stretch/>
        </p:blipFill>
        <p:spPr>
          <a:xfrm>
            <a:off x="2438401" y="1074395"/>
            <a:ext cx="1947878" cy="2281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8524"/>
          <a:stretch/>
        </p:blipFill>
        <p:spPr>
          <a:xfrm>
            <a:off x="914401" y="2895600"/>
            <a:ext cx="3048000" cy="817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26" y="4038600"/>
            <a:ext cx="3581598" cy="24163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Andy Hansen</a:t>
            </a:r>
          </a:p>
          <a:p>
            <a:pPr algn="ctr"/>
            <a:r>
              <a:rPr lang="en-US" sz="1200" b="1" dirty="0" smtClean="0"/>
              <a:t>Montana State </a:t>
            </a:r>
            <a:r>
              <a:rPr lang="en-US" sz="1200" b="1" dirty="0" err="1" smtClean="0"/>
              <a:t>Univ</a:t>
            </a:r>
            <a:endParaRPr lang="en-US" sz="12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965200"/>
            <a:ext cx="4395787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0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0317" y="6477000"/>
            <a:ext cx="381000" cy="228600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4633" y="6477000"/>
            <a:ext cx="381000" cy="2286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96000" y="6477000"/>
            <a:ext cx="381000" cy="228600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6334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Suitable to Suitable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41315" y="6334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Suitable to Unsuitable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72831" y="6334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Unsuitable to suitable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12640" y="702923"/>
            <a:ext cx="424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2010 – 2100, RCP 8.5 scenario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1" y="1059573"/>
            <a:ext cx="9025586" cy="50119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Nate </a:t>
            </a:r>
            <a:r>
              <a:rPr lang="en-US" sz="1200" b="1" dirty="0" err="1" smtClean="0"/>
              <a:t>Piekielek</a:t>
            </a:r>
            <a:r>
              <a:rPr lang="en-US" sz="1200" b="1" dirty="0" smtClean="0"/>
              <a:t> et al. </a:t>
            </a:r>
          </a:p>
          <a:p>
            <a:pPr algn="ctr"/>
            <a:r>
              <a:rPr lang="en-US" sz="1200" b="1" dirty="0" smtClean="0"/>
              <a:t>Penn State </a:t>
            </a:r>
            <a:r>
              <a:rPr lang="en-US" sz="1200" b="1" dirty="0" err="1" smtClean="0"/>
              <a:t>Univ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9591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0317" y="6477000"/>
            <a:ext cx="381000" cy="228600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4633" y="6477000"/>
            <a:ext cx="381000" cy="2286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96000" y="6477000"/>
            <a:ext cx="381000" cy="228600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6334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Suitable to Suitable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41315" y="6334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Suitable to Unsuitable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72831" y="6334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Unsuitable to suitable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12640" y="702923"/>
            <a:ext cx="424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2010 – 2100, RCP 8.5 scenario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1" y="1059573"/>
            <a:ext cx="9025586" cy="50119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Nate </a:t>
            </a:r>
            <a:r>
              <a:rPr lang="en-US" sz="1200" b="1" dirty="0" err="1" smtClean="0"/>
              <a:t>Piekielek</a:t>
            </a:r>
            <a:r>
              <a:rPr lang="en-US" sz="1200" b="1" dirty="0" smtClean="0"/>
              <a:t> et al. </a:t>
            </a:r>
          </a:p>
          <a:p>
            <a:pPr algn="ctr"/>
            <a:r>
              <a:rPr lang="en-US" sz="1200" b="1" dirty="0" smtClean="0"/>
              <a:t>Penn State </a:t>
            </a:r>
            <a:r>
              <a:rPr lang="en-US" sz="1200" b="1" dirty="0" err="1" smtClean="0"/>
              <a:t>Univ</a:t>
            </a:r>
            <a:endParaRPr lang="en-US" sz="1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33" y="1737983"/>
            <a:ext cx="5230729" cy="34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1" y="1002268"/>
            <a:ext cx="190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Whitebark</a:t>
            </a:r>
            <a:r>
              <a:rPr lang="en-US" b="1" dirty="0" smtClean="0"/>
              <a:t> Pine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02480" y="240448"/>
            <a:ext cx="134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RCP 8.5 scenario</a:t>
            </a:r>
            <a:endParaRPr lang="en-US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4263" t="28049" r="63278" b="68850"/>
          <a:stretch/>
        </p:blipFill>
        <p:spPr>
          <a:xfrm>
            <a:off x="6461927" y="852805"/>
            <a:ext cx="592016" cy="4622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4909" y="931954"/>
            <a:ext cx="2055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Prob. Presence &gt; 0.42</a:t>
            </a:r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34" y="2069368"/>
            <a:ext cx="4164180" cy="2578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069368"/>
            <a:ext cx="4166977" cy="25788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52800" y="5279216"/>
            <a:ext cx="2458635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% 1950-80 Suitable Habitat</a:t>
            </a:r>
          </a:p>
          <a:p>
            <a:r>
              <a:rPr lang="en-US" sz="1400" b="1" dirty="0" smtClean="0"/>
              <a:t>	</a:t>
            </a:r>
            <a:r>
              <a:rPr lang="en-US" sz="1400" b="1" u="sng" dirty="0" smtClean="0"/>
              <a:t>2010	2099</a:t>
            </a:r>
          </a:p>
          <a:p>
            <a:r>
              <a:rPr lang="en-US" sz="1400" b="1" dirty="0" smtClean="0"/>
              <a:t>RCP 4.5	91.3	17.8</a:t>
            </a:r>
          </a:p>
          <a:p>
            <a:r>
              <a:rPr lang="en-US" sz="1400" b="1" dirty="0" smtClean="0"/>
              <a:t>RCP 8.5	91.3	  3.0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680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2326187"/>
            <a:ext cx="4684147" cy="44556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14400" y="46232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</a:rPr>
              <a:t>Climate </a:t>
            </a:r>
            <a:r>
              <a:rPr lang="en-US" b="1" dirty="0" smtClean="0">
                <a:solidFill>
                  <a:srgbClr val="C00000"/>
                </a:solidFill>
              </a:rPr>
              <a:t>Adaptation: </a:t>
            </a:r>
            <a:r>
              <a:rPr lang="en-US" b="1" dirty="0">
                <a:solidFill>
                  <a:srgbClr val="C00000"/>
                </a:solidFill>
              </a:rPr>
              <a:t>Collaborative </a:t>
            </a:r>
            <a:r>
              <a:rPr lang="en-US" b="1" dirty="0" smtClean="0">
                <a:solidFill>
                  <a:srgbClr val="C00000"/>
                </a:solidFill>
              </a:rPr>
              <a:t>Approach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04" y="2326187"/>
            <a:ext cx="4742643" cy="437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17791" r="17586"/>
          <a:stretch/>
        </p:blipFill>
        <p:spPr>
          <a:xfrm>
            <a:off x="93945" y="3673985"/>
            <a:ext cx="1932034" cy="1641135"/>
          </a:xfrm>
          <a:prstGeom prst="rect">
            <a:avLst/>
          </a:prstGeom>
        </p:spPr>
      </p:pic>
      <p:sp>
        <p:nvSpPr>
          <p:cNvPr id="7" name="Text Box 2251"/>
          <p:cNvSpPr txBox="1">
            <a:spLocks noChangeArrowheads="1"/>
          </p:cNvSpPr>
          <p:nvPr/>
        </p:nvSpPr>
        <p:spPr bwMode="auto">
          <a:xfrm>
            <a:off x="320122" y="5349130"/>
            <a:ext cx="1633938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750" b="1" dirty="0">
                <a:latin typeface="+mn-lt"/>
              </a:rPr>
              <a:t>John Gross, NPS Climate Scientist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628"/>
          <a:stretch/>
        </p:blipFill>
        <p:spPr bwMode="auto">
          <a:xfrm>
            <a:off x="7185679" y="3360278"/>
            <a:ext cx="1891684" cy="20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251"/>
          <p:cNvSpPr txBox="1">
            <a:spLocks noChangeArrowheads="1"/>
          </p:cNvSpPr>
          <p:nvPr/>
        </p:nvSpPr>
        <p:spPr bwMode="auto">
          <a:xfrm>
            <a:off x="7206054" y="5468035"/>
            <a:ext cx="18596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750" b="1" dirty="0">
                <a:latin typeface="+mn-lt"/>
              </a:rPr>
              <a:t>Ben </a:t>
            </a:r>
            <a:r>
              <a:rPr lang="en-US" sz="750" b="1" dirty="0" err="1">
                <a:latin typeface="+mn-lt"/>
              </a:rPr>
              <a:t>Bobowski</a:t>
            </a:r>
            <a:r>
              <a:rPr lang="en-US" sz="750" b="1" dirty="0">
                <a:latin typeface="+mn-lt"/>
              </a:rPr>
              <a:t>, Chief of Resources, Rocky Mountain National Park</a:t>
            </a:r>
          </a:p>
        </p:txBody>
      </p:sp>
      <p:pic>
        <p:nvPicPr>
          <p:cNvPr id="13" name="Picture 2" descr="http://climate.calcommons.org/sites/default/files/climate-smart%20cyc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7" y="481402"/>
            <a:ext cx="2219165" cy="209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ent Arrow 10"/>
          <p:cNvSpPr/>
          <p:nvPr/>
        </p:nvSpPr>
        <p:spPr>
          <a:xfrm rot="5400000">
            <a:off x="3048000" y="1112020"/>
            <a:ext cx="1066800" cy="762000"/>
          </a:xfrm>
          <a:prstGeom prst="ben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Rocky Mountain PACE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152400"/>
            <a:ext cx="173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Ben </a:t>
            </a:r>
            <a:r>
              <a:rPr lang="en-US" sz="1400" b="1" dirty="0" err="1" smtClean="0"/>
              <a:t>Bobowski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RMNP</a:t>
            </a:r>
          </a:p>
          <a:p>
            <a:pPr algn="ctr"/>
            <a:r>
              <a:rPr lang="en-US" sz="1400" b="1" dirty="0" smtClean="0"/>
              <a:t>Bill Monahan</a:t>
            </a:r>
          </a:p>
          <a:p>
            <a:pPr algn="ctr"/>
            <a:r>
              <a:rPr lang="en-US" sz="1400" b="1" dirty="0" smtClean="0"/>
              <a:t>NPS I&amp;M</a:t>
            </a:r>
            <a:endParaRPr lang="en-US" sz="1400" b="1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2" y="1600200"/>
            <a:ext cx="4683388" cy="289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9212" y="4419600"/>
            <a:ext cx="407378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2012: Severe Fern </a:t>
            </a:r>
            <a:r>
              <a:rPr lang="en-US" sz="1200" b="1" dirty="0"/>
              <a:t>Lake </a:t>
            </a:r>
            <a:r>
              <a:rPr lang="en-US" sz="1200" b="1" dirty="0" smtClean="0"/>
              <a:t>winter fire following driest </a:t>
            </a:r>
            <a:r>
              <a:rPr lang="en-US" sz="1200" b="1" dirty="0"/>
              <a:t>November in the 100 </a:t>
            </a:r>
            <a:r>
              <a:rPr lang="en-US" sz="1200" b="1" dirty="0" smtClean="0"/>
              <a:t>year</a:t>
            </a:r>
          </a:p>
        </p:txBody>
      </p:sp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142999"/>
            <a:ext cx="3156068" cy="4698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2007: Climate Adaptation Workshop 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5943600"/>
            <a:ext cx="314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2013: Unpresented extreme </a:t>
            </a:r>
            <a:r>
              <a:rPr lang="en-US" sz="1200" b="1" dirty="0" err="1" smtClean="0"/>
              <a:t>ppt</a:t>
            </a:r>
            <a:r>
              <a:rPr lang="en-US" sz="1200" b="1" dirty="0" smtClean="0"/>
              <a:t>, flood, </a:t>
            </a:r>
            <a:r>
              <a:rPr lang="en-US" sz="1200" b="1" dirty="0" err="1" smtClean="0"/>
              <a:t>landsliding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77020" y="5244405"/>
            <a:ext cx="1880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Issues</a:t>
            </a:r>
          </a:p>
          <a:p>
            <a:pPr algn="ctr"/>
            <a:r>
              <a:rPr lang="en-US" sz="1400" b="1" dirty="0" smtClean="0"/>
              <a:t>Snow/runoff</a:t>
            </a:r>
          </a:p>
          <a:p>
            <a:pPr algn="ctr"/>
            <a:r>
              <a:rPr lang="en-US" sz="1400" b="1" dirty="0" smtClean="0"/>
              <a:t>Fire</a:t>
            </a:r>
          </a:p>
          <a:p>
            <a:pPr algn="ctr"/>
            <a:r>
              <a:rPr lang="en-US" sz="1400" b="1" dirty="0" smtClean="0"/>
              <a:t>Landslides</a:t>
            </a:r>
          </a:p>
          <a:p>
            <a:pPr algn="ctr"/>
            <a:r>
              <a:rPr lang="en-US" sz="1400" b="1" dirty="0" smtClean="0"/>
              <a:t>Forest die-off</a:t>
            </a:r>
          </a:p>
          <a:p>
            <a:pPr algn="ctr"/>
            <a:r>
              <a:rPr lang="en-US" sz="1400" b="1" dirty="0" err="1" smtClean="0"/>
              <a:t>Cheatgrass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896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524000" y="294918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Sustaining </a:t>
            </a:r>
            <a:r>
              <a:rPr lang="en-US" sz="2400" b="1" dirty="0" err="1" smtClean="0">
                <a:solidFill>
                  <a:srgbClr val="C00000"/>
                </a:solidFill>
              </a:rPr>
              <a:t>Wildland</a:t>
            </a:r>
            <a:r>
              <a:rPr lang="en-US" sz="2400" b="1" dirty="0" smtClean="0">
                <a:solidFill>
                  <a:srgbClr val="C00000"/>
                </a:solidFill>
              </a:rPr>
              <a:t> Ecosystems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566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50" y="3150563"/>
            <a:ext cx="4699249" cy="3631238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73689" cy="1752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23622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Goal: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Link </a:t>
            </a:r>
            <a:r>
              <a:rPr lang="en-US" sz="1400" b="1" dirty="0">
                <a:solidFill>
                  <a:srgbClr val="0000FF"/>
                </a:solidFill>
              </a:rPr>
              <a:t>science and management to </a:t>
            </a:r>
            <a:r>
              <a:rPr lang="en-US" sz="1400" b="1" dirty="0" smtClean="0">
                <a:solidFill>
                  <a:srgbClr val="0000FF"/>
                </a:solidFill>
              </a:rPr>
              <a:t>understand </a:t>
            </a:r>
            <a:r>
              <a:rPr lang="en-US" sz="1400" b="1" dirty="0">
                <a:solidFill>
                  <a:srgbClr val="0000FF"/>
                </a:solidFill>
              </a:rPr>
              <a:t>human-caused change in </a:t>
            </a:r>
            <a:r>
              <a:rPr lang="en-US" sz="1400" b="1" dirty="0" err="1" smtClean="0">
                <a:solidFill>
                  <a:srgbClr val="0000FF"/>
                </a:solidFill>
              </a:rPr>
              <a:t>wildlands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and to better </a:t>
            </a:r>
            <a:r>
              <a:rPr lang="en-US" sz="1400" b="1" dirty="0" smtClean="0">
                <a:solidFill>
                  <a:srgbClr val="0000FF"/>
                </a:solidFill>
              </a:rPr>
              <a:t>inform decision making.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784805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Wildland</a:t>
            </a:r>
            <a:r>
              <a:rPr lang="en-US" sz="1400" b="1" dirty="0" smtClean="0"/>
              <a:t> ecosystems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Central to the global conservation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Are </a:t>
            </a:r>
            <a:r>
              <a:rPr lang="en-US" sz="1400" b="1" dirty="0" smtClean="0"/>
              <a:t>attracting </a:t>
            </a:r>
            <a:r>
              <a:rPr lang="en-US" sz="1400" b="1" dirty="0" smtClean="0"/>
              <a:t>people and undergoing high rates of land use and climate </a:t>
            </a:r>
            <a:r>
              <a:rPr lang="en-US" sz="1400" b="1" dirty="0" smtClean="0"/>
              <a:t>change</a:t>
            </a:r>
          </a:p>
        </p:txBody>
      </p:sp>
      <p:pic>
        <p:nvPicPr>
          <p:cNvPr id="8" name="Picture 2" descr="http://climate.calcommons.org/sites/default/files/climate-smart%20cyc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32" y="3657600"/>
            <a:ext cx="3326968" cy="31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Rocky Mountain PACE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RMNP Adaptive Management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0" y="152400"/>
            <a:ext cx="173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Ben </a:t>
            </a:r>
            <a:r>
              <a:rPr lang="en-US" sz="1400" b="1" dirty="0" err="1" smtClean="0"/>
              <a:t>Bobowski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RMNP</a:t>
            </a:r>
          </a:p>
          <a:p>
            <a:pPr algn="ctr"/>
            <a:r>
              <a:rPr lang="en-US" sz="1400" b="1" dirty="0" smtClean="0"/>
              <a:t>Bill Monahan</a:t>
            </a:r>
          </a:p>
          <a:p>
            <a:pPr algn="ctr"/>
            <a:r>
              <a:rPr lang="en-US" sz="1400" b="1" dirty="0" smtClean="0"/>
              <a:t>NPS I&amp;M</a:t>
            </a:r>
            <a:endParaRPr lang="en-US" sz="1400" b="1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4138806" cy="266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3998" y="2156936"/>
            <a:ext cx="3640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“…essential  management  activities: </a:t>
            </a:r>
            <a:r>
              <a:rPr lang="en-US" sz="1400" b="1" dirty="0"/>
              <a:t>monitoring, research, education, and collaboration with </a:t>
            </a:r>
            <a:r>
              <a:rPr lang="en-US" sz="1400" b="1" dirty="0" smtClean="0"/>
              <a:t>partners.”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5334000" y="1295400"/>
            <a:ext cx="3640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“The </a:t>
            </a:r>
            <a:r>
              <a:rPr lang="en-US" sz="1400" b="1" dirty="0"/>
              <a:t>time from the inception of science to the time it is applied can be decades.”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4572000"/>
            <a:ext cx="32521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LCCVP</a:t>
            </a:r>
          </a:p>
          <a:p>
            <a:pPr algn="ctr"/>
            <a:r>
              <a:rPr lang="en-US" sz="1400" b="1" dirty="0" smtClean="0"/>
              <a:t>Delineate PACE</a:t>
            </a:r>
          </a:p>
          <a:p>
            <a:pPr algn="ctr"/>
            <a:r>
              <a:rPr lang="en-US" sz="1400" b="1" dirty="0" smtClean="0"/>
              <a:t>Climate 1900-2100</a:t>
            </a:r>
          </a:p>
          <a:p>
            <a:pPr algn="ctr"/>
            <a:r>
              <a:rPr lang="en-US" sz="1400" b="1" dirty="0" smtClean="0"/>
              <a:t>Ecosystem Processes</a:t>
            </a:r>
          </a:p>
          <a:p>
            <a:pPr algn="ctr"/>
            <a:r>
              <a:rPr lang="en-US" sz="1400" b="1" dirty="0" smtClean="0"/>
              <a:t>Limber Pine Climate Suitability</a:t>
            </a:r>
          </a:p>
          <a:p>
            <a:pPr algn="ctr"/>
            <a:r>
              <a:rPr lang="en-US" sz="1400" b="1" dirty="0" smtClean="0"/>
              <a:t>Watershed Assessment</a:t>
            </a:r>
          </a:p>
          <a:p>
            <a:pPr algn="ctr"/>
            <a:r>
              <a:rPr lang="en-US" sz="1400" b="1" dirty="0" err="1" smtClean="0"/>
              <a:t>Invasives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Communication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5334000" y="3223736"/>
            <a:ext cx="3640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“What we find we need more of is the timely synthesis of existing science into working hypotheses to inform action</a:t>
            </a:r>
            <a:r>
              <a:rPr lang="en-US" sz="1400" b="1" dirty="0" smtClean="0"/>
              <a:t>.” </a:t>
            </a:r>
            <a:endParaRPr lang="en-US" sz="14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628"/>
          <a:stretch/>
        </p:blipFill>
        <p:spPr bwMode="auto">
          <a:xfrm>
            <a:off x="6019800" y="4274678"/>
            <a:ext cx="1891684" cy="20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251"/>
          <p:cNvSpPr txBox="1">
            <a:spLocks noChangeArrowheads="1"/>
          </p:cNvSpPr>
          <p:nvPr/>
        </p:nvSpPr>
        <p:spPr bwMode="auto">
          <a:xfrm>
            <a:off x="6040175" y="6382435"/>
            <a:ext cx="18596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750" b="1" dirty="0">
                <a:latin typeface="+mn-lt"/>
              </a:rPr>
              <a:t>Ben </a:t>
            </a:r>
            <a:r>
              <a:rPr lang="en-US" sz="750" b="1" dirty="0" err="1">
                <a:latin typeface="+mn-lt"/>
              </a:rPr>
              <a:t>Bobowski</a:t>
            </a:r>
            <a:r>
              <a:rPr lang="en-US" sz="750" b="1" dirty="0">
                <a:latin typeface="+mn-lt"/>
              </a:rPr>
              <a:t>, Chief of Resources, Rocky Mountain National Park</a:t>
            </a:r>
          </a:p>
        </p:txBody>
      </p:sp>
    </p:spTree>
    <p:extLst>
      <p:ext uri="{BB962C8B-B14F-4D97-AF65-F5344CB8AC3E}">
        <p14:creationId xmlns:p14="http://schemas.microsoft.com/office/powerpoint/2010/main" val="34728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Rocky Mountain PACE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RMNP Adaptive Management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0" y="152400"/>
            <a:ext cx="173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Ben </a:t>
            </a:r>
            <a:r>
              <a:rPr lang="en-US" sz="1400" b="1" dirty="0" err="1" smtClean="0"/>
              <a:t>Bobowski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RMNP</a:t>
            </a:r>
          </a:p>
          <a:p>
            <a:pPr algn="ctr"/>
            <a:r>
              <a:rPr lang="en-US" sz="1400" b="1" dirty="0" smtClean="0"/>
              <a:t>Bill Monahan</a:t>
            </a:r>
          </a:p>
          <a:p>
            <a:pPr algn="ctr"/>
            <a:r>
              <a:rPr lang="en-US" sz="1400" b="1" dirty="0" smtClean="0"/>
              <a:t>NPS I&amp;M</a:t>
            </a:r>
            <a:endParaRPr lang="en-US" sz="1400" b="1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4138806" cy="266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3998" y="2156936"/>
            <a:ext cx="3640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“…essential  management  activities: </a:t>
            </a:r>
            <a:r>
              <a:rPr lang="en-US" sz="1400" b="1" dirty="0"/>
              <a:t>monitoring, research, education, and collaboration with </a:t>
            </a:r>
            <a:r>
              <a:rPr lang="en-US" sz="1400" b="1" dirty="0" smtClean="0"/>
              <a:t>partners.”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5334000" y="1295400"/>
            <a:ext cx="3640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“The </a:t>
            </a:r>
            <a:r>
              <a:rPr lang="en-US" sz="1400" b="1" dirty="0"/>
              <a:t>time from the inception of science to the time it is applied can be decades.”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4572000"/>
            <a:ext cx="32521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LCCVP</a:t>
            </a:r>
          </a:p>
          <a:p>
            <a:pPr algn="ctr"/>
            <a:r>
              <a:rPr lang="en-US" sz="1400" b="1" dirty="0" smtClean="0"/>
              <a:t>Delineate PACE</a:t>
            </a:r>
          </a:p>
          <a:p>
            <a:pPr algn="ctr"/>
            <a:r>
              <a:rPr lang="en-US" sz="1400" b="1" dirty="0" smtClean="0"/>
              <a:t>Climate 1900-2100</a:t>
            </a:r>
          </a:p>
          <a:p>
            <a:pPr algn="ctr"/>
            <a:r>
              <a:rPr lang="en-US" sz="1400" b="1" dirty="0" smtClean="0"/>
              <a:t>Ecosystem Processes</a:t>
            </a:r>
          </a:p>
          <a:p>
            <a:pPr algn="ctr"/>
            <a:r>
              <a:rPr lang="en-US" sz="1400" b="1" dirty="0" smtClean="0"/>
              <a:t>Limber Pine Climate Suitability</a:t>
            </a:r>
          </a:p>
          <a:p>
            <a:pPr algn="ctr"/>
            <a:r>
              <a:rPr lang="en-US" sz="1400" b="1" dirty="0" smtClean="0"/>
              <a:t>Watershed Assessment</a:t>
            </a:r>
          </a:p>
          <a:p>
            <a:pPr algn="ctr"/>
            <a:r>
              <a:rPr lang="en-US" sz="1400" b="1" dirty="0" smtClean="0"/>
              <a:t>Communication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5334000" y="3223736"/>
            <a:ext cx="3640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“What we find we need more of is the timely synthesis of existing science into working hypotheses to inform action</a:t>
            </a:r>
            <a:r>
              <a:rPr lang="en-US" sz="1400" b="1" dirty="0" smtClean="0"/>
              <a:t>.” </a:t>
            </a:r>
            <a:endParaRPr lang="en-US" sz="14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628"/>
          <a:stretch/>
        </p:blipFill>
        <p:spPr bwMode="auto">
          <a:xfrm>
            <a:off x="6019800" y="4274678"/>
            <a:ext cx="1891684" cy="20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251"/>
          <p:cNvSpPr txBox="1">
            <a:spLocks noChangeArrowheads="1"/>
          </p:cNvSpPr>
          <p:nvPr/>
        </p:nvSpPr>
        <p:spPr bwMode="auto">
          <a:xfrm>
            <a:off x="6040175" y="6382435"/>
            <a:ext cx="18596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750" b="1" dirty="0">
                <a:latin typeface="+mn-lt"/>
              </a:rPr>
              <a:t>Ben </a:t>
            </a:r>
            <a:r>
              <a:rPr lang="en-US" sz="750" b="1" dirty="0" err="1">
                <a:latin typeface="+mn-lt"/>
              </a:rPr>
              <a:t>Bobowski</a:t>
            </a:r>
            <a:r>
              <a:rPr lang="en-US" sz="750" b="1" dirty="0">
                <a:latin typeface="+mn-lt"/>
              </a:rPr>
              <a:t>, Chief of Resources, Rocky Mountain National Park</a:t>
            </a:r>
          </a:p>
        </p:txBody>
      </p:sp>
      <p:sp>
        <p:nvSpPr>
          <p:cNvPr id="22" name="Oval 21"/>
          <p:cNvSpPr/>
          <p:nvPr/>
        </p:nvSpPr>
        <p:spPr>
          <a:xfrm>
            <a:off x="457201" y="1066800"/>
            <a:ext cx="4572000" cy="13484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2480" y="240448"/>
            <a:ext cx="134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Kristen Legg</a:t>
            </a:r>
          </a:p>
          <a:p>
            <a:pPr algn="ctr"/>
            <a:r>
              <a:rPr lang="en-US" sz="1400" b="1" dirty="0" smtClean="0"/>
              <a:t>GRYN I&amp;M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2464594" y="767482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Whitebark</a:t>
            </a:r>
            <a:r>
              <a:rPr lang="en-US" b="1" dirty="0" smtClean="0"/>
              <a:t> Pine</a:t>
            </a:r>
            <a:endParaRPr lang="en-US" b="1" dirty="0"/>
          </a:p>
        </p:txBody>
      </p:sp>
      <p:pic>
        <p:nvPicPr>
          <p:cNvPr id="14" name="Picture 2" descr="http://lh4.ggpht.com/_pQyvcBbJ0Fs/TP-vs-rVGVI/AAAAAAAADAw/oM5Km0Qi8V0/image6.png?imgmax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0" y="1447799"/>
            <a:ext cx="8310910" cy="435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2090" y="6096000"/>
            <a:ext cx="8310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Keystone species, early responder to climate change, candidate T&amp;E species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671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2480" y="240448"/>
            <a:ext cx="134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Kristen Legg</a:t>
            </a:r>
          </a:p>
          <a:p>
            <a:pPr algn="ctr"/>
            <a:r>
              <a:rPr lang="en-US" sz="1400" b="1" dirty="0" smtClean="0"/>
              <a:t>GRYN I&amp;M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71" y="796270"/>
            <a:ext cx="1461996" cy="1096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721616"/>
            <a:ext cx="701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Adaptation Development &amp; Evaluation: </a:t>
            </a:r>
          </a:p>
          <a:p>
            <a:pPr algn="ctr"/>
            <a:r>
              <a:rPr lang="en-US" b="1" i="1" dirty="0"/>
              <a:t>Greater Yellowstone </a:t>
            </a:r>
            <a:r>
              <a:rPr lang="en-US" b="1" i="1" dirty="0" err="1"/>
              <a:t>Whitebark</a:t>
            </a:r>
            <a:r>
              <a:rPr lang="en-US" b="1" i="1" dirty="0"/>
              <a:t> Pine Adaptation Plan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err="1"/>
              <a:t>Whitebark</a:t>
            </a:r>
            <a:r>
              <a:rPr lang="en-US" sz="1400" b="1" dirty="0"/>
              <a:t> Pine Subcommittee – Greater Yellowstone Coordinating </a:t>
            </a:r>
            <a:r>
              <a:rPr lang="en-US" sz="1400" b="1" dirty="0" smtClean="0"/>
              <a:t>Committee</a:t>
            </a:r>
            <a:endParaRPr lang="en-US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73086"/>
            <a:ext cx="7790674" cy="46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743"/>
            <a:ext cx="784120" cy="549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2480" y="240448"/>
            <a:ext cx="134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Kristen Legg</a:t>
            </a:r>
          </a:p>
          <a:p>
            <a:pPr algn="ctr"/>
            <a:r>
              <a:rPr lang="en-US" sz="1400" b="1" dirty="0" smtClean="0"/>
              <a:t>GRYN I&amp;M</a:t>
            </a:r>
            <a:endParaRPr lang="en-US" sz="1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4025936"/>
            <a:ext cx="3369686" cy="252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86433" y="1295400"/>
            <a:ext cx="77003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Questions Addressed by LCCVP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Where </a:t>
            </a:r>
            <a:r>
              <a:rPr lang="en-US" b="1" dirty="0"/>
              <a:t>should treatments be placed in the landscape</a:t>
            </a:r>
            <a:r>
              <a:rPr lang="en-US" b="1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How </a:t>
            </a:r>
            <a:r>
              <a:rPr lang="en-US" b="1" dirty="0"/>
              <a:t>effective would the climate informed treatments be under current land allocation constraints?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What </a:t>
            </a:r>
            <a:r>
              <a:rPr lang="en-US" b="1" dirty="0"/>
              <a:t>spatial distribution of treatments is necessary to maintain functioning WBP </a:t>
            </a:r>
            <a:r>
              <a:rPr lang="en-US" b="1" dirty="0" smtClean="0"/>
              <a:t>under climate change? </a:t>
            </a:r>
            <a:endParaRPr lang="en-US" b="1" dirty="0"/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943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" y="76200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838200"/>
            <a:ext cx="1552595" cy="15572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5936"/>
          <a:stretch/>
        </p:blipFill>
        <p:spPr>
          <a:xfrm>
            <a:off x="87933" y="2514600"/>
            <a:ext cx="8856061" cy="2435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198120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Management  Alternatives under Climate Change</a:t>
            </a:r>
            <a:endParaRPr lang="en-US" sz="1600" b="1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37" y="725258"/>
            <a:ext cx="6373725" cy="411640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33" y="5061747"/>
            <a:ext cx="3204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Core Habitat</a:t>
            </a:r>
            <a:r>
              <a:rPr lang="en-US" sz="1400" b="1" dirty="0" smtClean="0"/>
              <a:t>. Manage to retain the species in these vitally important zones.</a:t>
            </a:r>
            <a:endParaRPr lang="en-US" sz="14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71600" y="4343401"/>
            <a:ext cx="3048000" cy="718346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0090" y="5638800"/>
            <a:ext cx="3204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Future habitat</a:t>
            </a:r>
            <a:r>
              <a:rPr lang="en-US" sz="1400" b="1" dirty="0" smtClean="0"/>
              <a:t>. Manage for natural colonization and assisted colonization.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479127" y="4953000"/>
            <a:ext cx="786693" cy="574158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89937" y="5800411"/>
            <a:ext cx="3204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Deteriorating Habitat.</a:t>
            </a:r>
            <a:r>
              <a:rPr lang="en-US" sz="1400" b="1" dirty="0" smtClean="0"/>
              <a:t>  Manage to sustain ecosystem function as long as possible.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061252" y="4572000"/>
            <a:ext cx="1358348" cy="1228412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38900" y="4324435"/>
            <a:ext cx="126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RCP 4.5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4324435"/>
            <a:ext cx="126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RCP 8.5</a:t>
            </a:r>
            <a:endParaRPr lang="en-US" sz="1400" b="1" dirty="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33" y="1143000"/>
            <a:ext cx="1528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Organize management by climate suitability zone</a:t>
            </a:r>
            <a:endParaRPr lang="en-US" sz="1600" b="1" dirty="0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4495800" y="4272535"/>
            <a:ext cx="188595" cy="1257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495800" y="4442095"/>
            <a:ext cx="188595" cy="125730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4495800" y="4598720"/>
            <a:ext cx="188595" cy="1257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34184" y="4191000"/>
            <a:ext cx="1689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Core habitat</a:t>
            </a:r>
          </a:p>
          <a:p>
            <a:r>
              <a:rPr lang="en-US" sz="1200" b="1" dirty="0" smtClean="0"/>
              <a:t>Deteriorating habitat</a:t>
            </a:r>
          </a:p>
          <a:p>
            <a:r>
              <a:rPr lang="en-US" sz="1200" b="1" dirty="0" smtClean="0"/>
              <a:t>Future habitat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21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1828800"/>
            <a:ext cx="8229600" cy="48005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685800"/>
            <a:ext cx="784120" cy="549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25" y="2360092"/>
            <a:ext cx="8202576" cy="3812108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1143000"/>
            <a:ext cx="670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Organize management by climate suitability zone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5059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5004"/>
          <a:stretch/>
        </p:blipFill>
        <p:spPr bwMode="auto">
          <a:xfrm>
            <a:off x="634047" y="1348105"/>
            <a:ext cx="8205153" cy="5128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Greater Yellowstone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838200"/>
            <a:ext cx="6453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Using Climate Science to Place Treatments in the Landscape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23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243012" y="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Planting </a:t>
            </a:r>
            <a:r>
              <a:rPr lang="en-US" sz="2800" b="1" dirty="0">
                <a:solidFill>
                  <a:srgbClr val="C00000"/>
                </a:solidFill>
              </a:rPr>
              <a:t>Site Assessment Checklist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023329" y="640665"/>
            <a:ext cx="2850922" cy="2428660"/>
            <a:chOff x="6023329" y="640665"/>
            <a:chExt cx="2850922" cy="2428660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329" y="1236737"/>
              <a:ext cx="2833739" cy="1832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Data 13"/>
            <p:cNvSpPr/>
            <p:nvPr/>
          </p:nvSpPr>
          <p:spPr>
            <a:xfrm>
              <a:off x="6097603" y="640665"/>
              <a:ext cx="2776648" cy="473193"/>
            </a:xfrm>
            <a:prstGeom prst="flowChartInputOutput">
              <a:avLst/>
            </a:prstGeom>
            <a:solidFill>
              <a:schemeClr val="accent3">
                <a:lumMod val="60000"/>
                <a:lumOff val="4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Site characteristics &amp; climate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Double Wave 14"/>
            <p:cNvSpPr/>
            <p:nvPr/>
          </p:nvSpPr>
          <p:spPr>
            <a:xfrm rot="837856">
              <a:off x="6043013" y="1601329"/>
              <a:ext cx="2547601" cy="550896"/>
            </a:xfrm>
            <a:prstGeom prst="doubleWave">
              <a:avLst/>
            </a:prstGeom>
            <a:gradFill>
              <a:gsLst>
                <a:gs pos="73000">
                  <a:schemeClr val="bg2">
                    <a:alpha val="78000"/>
                    <a:lumMod val="17000"/>
                  </a:schemeClr>
                </a:gs>
                <a:gs pos="28000">
                  <a:schemeClr val="bg2">
                    <a:shade val="30000"/>
                    <a:satMod val="200000"/>
                    <a:alpha val="1000"/>
                    <a:lumMod val="96000"/>
                    <a:lumOff val="4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rot="5400000">
              <a:off x="7692818" y="1412280"/>
              <a:ext cx="762920" cy="166081"/>
            </a:xfrm>
            <a:prstGeom prst="curvedConnector3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/>
            <p:nvPr/>
          </p:nvCxnSpPr>
          <p:spPr>
            <a:xfrm rot="5400000">
              <a:off x="6514139" y="1262314"/>
              <a:ext cx="462993" cy="166080"/>
            </a:xfrm>
            <a:prstGeom prst="curvedConnector3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/>
            <p:nvPr/>
          </p:nvCxnSpPr>
          <p:spPr>
            <a:xfrm rot="5400000">
              <a:off x="7165904" y="1350838"/>
              <a:ext cx="640042" cy="166081"/>
            </a:xfrm>
            <a:prstGeom prst="curvedConnector3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ubtitle 2"/>
          <p:cNvSpPr txBox="1">
            <a:spLocks/>
          </p:cNvSpPr>
          <p:nvPr/>
        </p:nvSpPr>
        <p:spPr>
          <a:xfrm>
            <a:off x="152400" y="762000"/>
            <a:ext cx="5867400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I. Landscape-Level Variables: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Climate projection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Bio-</a:t>
            </a:r>
            <a:r>
              <a:rPr lang="en-US" sz="1600" dirty="0" err="1" smtClean="0"/>
              <a:t>refugia</a:t>
            </a:r>
            <a:r>
              <a:rPr lang="en-US" sz="1600" dirty="0" smtClean="0"/>
              <a:t>/habitat suitability identified by field or modeling data using biological &amp; abiotic variables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II. Site Specific Variables: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Edaphic characteristics: slope, aspect, soil type,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Climate variables at the site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Available microsites – type, quantity, quality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 burned sites, time since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Overstory</a:t>
            </a:r>
            <a:r>
              <a:rPr lang="en-US" sz="1600" dirty="0" smtClean="0"/>
              <a:t> rust infection rate or potential (low-medium-high)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Competing species – density, presence/absence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Suitability of site for competitor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Follow USFS seed planting guidelines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III. Planting effectiveness monitoring framework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Develop and implement sampling and analysis plan for long-term effectiveness monitoring of planting sites.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Monitor natural regeneration within planting sites &amp; compare to natural regeneration in non-planted sites.</a:t>
            </a:r>
            <a:endParaRPr lang="en-US" sz="1600" dirty="0"/>
          </a:p>
        </p:txBody>
      </p:sp>
      <p:pic>
        <p:nvPicPr>
          <p:cNvPr id="25" name="Picture 24" descr="CrewUnit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8569" y="4855245"/>
            <a:ext cx="2714009" cy="1878929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26" name="Picture 25" descr="Seedling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573" y="2895600"/>
            <a:ext cx="1498970" cy="2189799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27" name="Rectangle 26"/>
          <p:cNvSpPr/>
          <p:nvPr/>
        </p:nvSpPr>
        <p:spPr>
          <a:xfrm rot="16200000">
            <a:off x="8391908" y="1922360"/>
            <a:ext cx="11801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Photo: Thane Tuason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200" y="908606"/>
            <a:ext cx="419100" cy="46299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6200" y="1289606"/>
            <a:ext cx="419100" cy="46299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6200" y="2661206"/>
            <a:ext cx="419100" cy="46299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76200" y="4114800"/>
            <a:ext cx="419100" cy="46299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76200" y="5328206"/>
            <a:ext cx="419100" cy="46299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76200" y="5861606"/>
            <a:ext cx="419100" cy="46299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453894"/>
            <a:ext cx="7010400" cy="60231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676400" y="0"/>
            <a:ext cx="60393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</a:rPr>
              <a:t>Scientific </a:t>
            </a:r>
            <a:r>
              <a:rPr lang="en-US" sz="2800" b="1" dirty="0" smtClean="0">
                <a:solidFill>
                  <a:srgbClr val="C00000"/>
                </a:solidFill>
              </a:rPr>
              <a:t>Assessment Framework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72" y="453894"/>
            <a:ext cx="6925656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24914"/>
            <a:ext cx="7543800" cy="45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Science Evaluation of WBP Management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926610" y="1269416"/>
            <a:ext cx="521739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 err="1">
                <a:latin typeface="+mn-lt"/>
              </a:rPr>
              <a:t>T</a:t>
            </a:r>
            <a:r>
              <a:rPr lang="en-US" sz="1600" b="1" dirty="0" err="1" smtClean="0">
                <a:latin typeface="+mn-lt"/>
              </a:rPr>
              <a:t>ri-state</a:t>
            </a:r>
            <a:r>
              <a:rPr lang="en-US" sz="1600" b="1" dirty="0" smtClean="0">
                <a:latin typeface="+mn-lt"/>
              </a:rPr>
              <a:t> survey to understand attitudes of residents in the Northern Rockies toward WBP and WBP management strategies across varying land designations.</a:t>
            </a:r>
          </a:p>
          <a:p>
            <a:pPr algn="ctr"/>
            <a:r>
              <a:rPr lang="en-US" sz="1600" b="1" u="sng" dirty="0" smtClean="0">
                <a:latin typeface="+mn-lt"/>
              </a:rPr>
              <a:t>Dependent variables </a:t>
            </a:r>
          </a:p>
          <a:p>
            <a:r>
              <a:rPr lang="en-US" sz="1600" b="1" dirty="0">
                <a:latin typeface="+mn-lt"/>
              </a:rPr>
              <a:t>-</a:t>
            </a:r>
            <a:r>
              <a:rPr lang="en-US" sz="1600" b="1" dirty="0" smtClean="0">
                <a:latin typeface="+mn-lt"/>
              </a:rPr>
              <a:t>willingness to pay</a:t>
            </a:r>
          </a:p>
          <a:p>
            <a:r>
              <a:rPr lang="en-US" sz="1600" b="1" dirty="0">
                <a:latin typeface="+mn-lt"/>
              </a:rPr>
              <a:t>-</a:t>
            </a:r>
            <a:r>
              <a:rPr lang="en-US" sz="1600" b="1" dirty="0" smtClean="0">
                <a:latin typeface="+mn-lt"/>
              </a:rPr>
              <a:t>management strategies (protection, restoration, no management)</a:t>
            </a:r>
          </a:p>
          <a:p>
            <a:r>
              <a:rPr lang="en-US" sz="1600" b="1" dirty="0" smtClean="0">
                <a:latin typeface="+mn-lt"/>
              </a:rPr>
              <a:t>-assessment of extent of the threat to WBP</a:t>
            </a:r>
          </a:p>
          <a:p>
            <a:r>
              <a:rPr lang="en-US" sz="1600" b="1" dirty="0" smtClean="0">
                <a:latin typeface="+mn-lt"/>
              </a:rPr>
              <a:t>-valuation of WBP ecosystem services</a:t>
            </a:r>
          </a:p>
          <a:p>
            <a:pPr algn="ctr"/>
            <a:r>
              <a:rPr lang="en-US" sz="1600" b="1" u="sng" dirty="0" smtClean="0">
                <a:latin typeface="+mn-lt"/>
              </a:rPr>
              <a:t>Independent variables </a:t>
            </a:r>
          </a:p>
          <a:p>
            <a:r>
              <a:rPr lang="en-US" sz="1600" b="1" dirty="0" smtClean="0">
                <a:latin typeface="+mn-lt"/>
              </a:rPr>
              <a:t>-knowledge and experience</a:t>
            </a:r>
          </a:p>
          <a:p>
            <a:r>
              <a:rPr lang="en-US" sz="1600" b="1" dirty="0" smtClean="0">
                <a:latin typeface="+mn-lt"/>
              </a:rPr>
              <a:t>-environmental attitudes (NEP scale)</a:t>
            </a:r>
          </a:p>
          <a:p>
            <a:r>
              <a:rPr lang="en-US" sz="1600" b="1" dirty="0" smtClean="0">
                <a:latin typeface="+mn-lt"/>
              </a:rPr>
              <a:t>-attitudes toward governance and taxation</a:t>
            </a:r>
          </a:p>
          <a:p>
            <a:r>
              <a:rPr lang="en-US" sz="1600" b="1" dirty="0" smtClean="0">
                <a:latin typeface="+mn-lt"/>
              </a:rPr>
              <a:t>-trust of information sources</a:t>
            </a:r>
          </a:p>
          <a:p>
            <a:r>
              <a:rPr lang="en-US" sz="1600" b="1" dirty="0" smtClean="0">
                <a:latin typeface="+mn-lt"/>
              </a:rPr>
              <a:t>-demographics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39" y="6460641"/>
            <a:ext cx="1084006" cy="31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9138"/>
            <a:ext cx="3621811" cy="3385261"/>
          </a:xfrm>
          <a:prstGeom prst="rect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350205" y="932697"/>
            <a:ext cx="51419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Social Values Regarding WBP and Management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1000" y="4910600"/>
            <a:ext cx="807133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 smtClean="0">
                <a:latin typeface="+mj-lt"/>
              </a:rPr>
              <a:t>Multimodal distribution of survey: </a:t>
            </a:r>
            <a:r>
              <a:rPr lang="en-US" sz="1600" b="1" dirty="0" err="1" smtClean="0">
                <a:latin typeface="+mj-lt"/>
              </a:rPr>
              <a:t>Qualtrics</a:t>
            </a:r>
            <a:r>
              <a:rPr lang="en-US" sz="1600" b="1" dirty="0" smtClean="0">
                <a:latin typeface="+mj-lt"/>
              </a:rPr>
              <a:t> for web-based survey and snail mail survey</a:t>
            </a:r>
          </a:p>
          <a:p>
            <a:endParaRPr lang="en-US" sz="1600" b="1" dirty="0" smtClean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Sample: representative sample in each state (MT, WY, ID) based on residential addresses</a:t>
            </a:r>
          </a:p>
          <a:p>
            <a:endParaRPr lang="en-US" sz="1600" b="1" dirty="0" smtClean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Responses will be geo-coded to reveal variation in attitudes by distance-from WBP and federal public lands</a:t>
            </a:r>
          </a:p>
          <a:p>
            <a:endParaRPr lang="en-US" sz="1400" b="1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2481" y="657608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Elizabeth Shanahan, Helen Naughton, Eric Reilly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654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371600" y="59799"/>
            <a:ext cx="7315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C00000"/>
                </a:solidFill>
              </a:rPr>
              <a:t>Adaptation Options: </a:t>
            </a:r>
            <a:r>
              <a:rPr lang="en-US" sz="2000" b="1" dirty="0" err="1">
                <a:solidFill>
                  <a:srgbClr val="C00000"/>
                </a:solidFill>
              </a:rPr>
              <a:t>Whitebark</a:t>
            </a:r>
            <a:r>
              <a:rPr lang="en-US" sz="2000" b="1" dirty="0">
                <a:solidFill>
                  <a:srgbClr val="C00000"/>
                </a:solidFill>
              </a:rPr>
              <a:t> Pine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2968267"/>
            <a:ext cx="2968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Mechanistic Modeling</a:t>
            </a:r>
            <a:endParaRPr lang="en-US" sz="1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-1139911" y="570086"/>
            <a:ext cx="349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Paleo Analysis</a:t>
            </a:r>
            <a:endParaRPr lang="en-US" sz="14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24" y="609600"/>
            <a:ext cx="2866975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4774"/>
            <a:ext cx="4643923" cy="3086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3534"/>
          <a:stretch/>
        </p:blipFill>
        <p:spPr>
          <a:xfrm>
            <a:off x="4571999" y="3276322"/>
            <a:ext cx="4419601" cy="32006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3276322"/>
            <a:ext cx="4457701" cy="32006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0" y="3276600"/>
            <a:ext cx="4457701" cy="32006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47576" y="981543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Iglesias et al. 2015. </a:t>
            </a:r>
            <a:r>
              <a:rPr lang="en-US" sz="1000" b="1" dirty="0" err="1" smtClean="0"/>
              <a:t>Plos</a:t>
            </a:r>
            <a:r>
              <a:rPr lang="en-US" sz="1000" b="1" dirty="0" smtClean="0"/>
              <a:t> ONE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96199" y="3314774"/>
            <a:ext cx="133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Keane et al. 2010. Ecol. Modeling.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00400" y="3276600"/>
            <a:ext cx="133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Ben </a:t>
            </a:r>
            <a:r>
              <a:rPr lang="en-US" sz="1000" b="1" dirty="0" err="1" smtClean="0"/>
              <a:t>Poulter</a:t>
            </a:r>
            <a:endParaRPr lang="en-US" sz="1000" b="1" dirty="0" smtClean="0"/>
          </a:p>
          <a:p>
            <a:r>
              <a:rPr lang="en-US" sz="1000" b="1" dirty="0" smtClean="0"/>
              <a:t>Katie Ireland</a:t>
            </a:r>
          </a:p>
          <a:p>
            <a:r>
              <a:rPr lang="en-US" sz="1000" b="1" dirty="0" smtClean="0"/>
              <a:t>Kristen Emmett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3535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549141" y="162985"/>
            <a:ext cx="6070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Scaling from Resources to Ecosystems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" name="Picture 2" descr="generalgy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r="20506"/>
          <a:stretch>
            <a:fillRect/>
          </a:stretch>
        </p:blipFill>
        <p:spPr bwMode="auto">
          <a:xfrm>
            <a:off x="2282735" y="762000"/>
            <a:ext cx="480311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90" y="2667000"/>
            <a:ext cx="498039" cy="481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990600"/>
            <a:ext cx="498039" cy="481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91" y="4038600"/>
            <a:ext cx="498039" cy="481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257800"/>
            <a:ext cx="498039" cy="481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62000"/>
            <a:ext cx="175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How well are we sustaining ecosystems and the services they provide to human societies?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19121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549141" y="162985"/>
            <a:ext cx="6070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Sustaining Greater Yellowstone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307068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GYE Ecological Integrity Report Card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12756"/>
              </p:ext>
            </p:extLst>
          </p:nvPr>
        </p:nvGraphicFramePr>
        <p:xfrm>
          <a:off x="1801812" y="2125821"/>
          <a:ext cx="5540375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7025"/>
                <a:gridCol w="800100"/>
                <a:gridCol w="800100"/>
                <a:gridCol w="800100"/>
                <a:gridCol w="800100"/>
                <a:gridCol w="742950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Vital Sign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Public Lands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Private Lands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 Lands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Certainty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Certainty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Snowpack and river discharge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Air quality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Hydrologic Integrity and water quality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Forest Mortality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Wildfire deviation from natural range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Habitat fragmentation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Large Mammals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Breeding Birds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Fish and amphibians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Connectivity to other wildlands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55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Planetary Boundary Approach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9586" y="5867400"/>
            <a:ext cx="2219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 smtClean="0"/>
              <a:t>Steffen et al. 2015. Science </a:t>
            </a:r>
            <a:endParaRPr lang="en-US" sz="1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8" y="1793133"/>
            <a:ext cx="6265992" cy="4302867"/>
          </a:xfrm>
          <a:prstGeom prst="rect">
            <a:avLst/>
          </a:prstGeom>
        </p:spPr>
      </p:pic>
      <p:pic>
        <p:nvPicPr>
          <p:cNvPr id="2052" name="Picture 4" descr="http://icons.iconarchive.com/icons/artua/mac/512/Eart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963" y="1447800"/>
            <a:ext cx="2514018" cy="243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986" y="693003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-aims </a:t>
            </a:r>
            <a:r>
              <a:rPr lang="en-US" sz="1600" b="1" dirty="0">
                <a:solidFill>
                  <a:srgbClr val="0070C0"/>
                </a:solidFill>
              </a:rPr>
              <a:t>to define a safe operating space for human societies to develop and thrive, based on our </a:t>
            </a:r>
            <a:r>
              <a:rPr lang="en-US" sz="1600" b="1" dirty="0" smtClean="0">
                <a:solidFill>
                  <a:srgbClr val="0070C0"/>
                </a:solidFill>
              </a:rPr>
              <a:t>understanding </a:t>
            </a:r>
            <a:r>
              <a:rPr lang="en-US" sz="1600" b="1" dirty="0">
                <a:solidFill>
                  <a:srgbClr val="0070C0"/>
                </a:solidFill>
              </a:rPr>
              <a:t>of the functioning and resilience of the Earth </a:t>
            </a:r>
            <a:r>
              <a:rPr lang="en-US" sz="1600" b="1" dirty="0" smtClean="0">
                <a:solidFill>
                  <a:srgbClr val="0070C0"/>
                </a:solidFill>
              </a:rPr>
              <a:t>system.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26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Sustainable Ecosystem Boundaries: GYE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9586" y="5867400"/>
            <a:ext cx="2219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 smtClean="0"/>
              <a:t>Hansen et al. In Prep. </a:t>
            </a:r>
            <a:endParaRPr lang="en-US" sz="1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8041063" cy="524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3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19200" y="83403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Future Directions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50999"/>
            <a:ext cx="3305444" cy="2154601"/>
          </a:xfrm>
          <a:prstGeom prst="rect">
            <a:avLst/>
          </a:prstGeom>
        </p:spPr>
      </p:pic>
      <p:pic>
        <p:nvPicPr>
          <p:cNvPr id="6" name="Picture 2" descr="http://climate.calcommons.org/sites/default/files/climate-smart%20cyc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33647"/>
            <a:ext cx="2249768" cy="21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1371600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Assess what people value in ecosystems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Identify relevant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Establish safe operating zones for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Monitor and evaluate status and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Communicate to </a:t>
            </a:r>
            <a:r>
              <a:rPr lang="en-US" sz="1600" b="1" dirty="0" smtClean="0"/>
              <a:t>stakeholders and decision makers</a:t>
            </a: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Feedbacks to adaptation options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5826" y="685800"/>
            <a:ext cx="855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F07B9"/>
                </a:solidFill>
              </a:rPr>
              <a:t>Define </a:t>
            </a:r>
            <a:r>
              <a:rPr lang="en-US" b="1" dirty="0">
                <a:solidFill>
                  <a:srgbClr val="0F07B9"/>
                </a:solidFill>
              </a:rPr>
              <a:t>a safe operating space for human </a:t>
            </a:r>
            <a:r>
              <a:rPr lang="en-US" b="1" dirty="0" smtClean="0">
                <a:solidFill>
                  <a:srgbClr val="0F07B9"/>
                </a:solidFill>
              </a:rPr>
              <a:t>societies within local to regional ecosystems</a:t>
            </a:r>
            <a:endParaRPr lang="en-US" b="1" dirty="0">
              <a:solidFill>
                <a:srgbClr val="0F0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23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Acknowledgements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321807"/>
            <a:ext cx="6355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NASA Applied Sciences Program (Grant 10-BIOCLIM10-0034)</a:t>
            </a:r>
          </a:p>
          <a:p>
            <a:pPr algn="ctr"/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NSF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EPSCoR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Track-I  EPS-1101342 (INSTEP 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 Land Cover Land Use Change Program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North Central Climate Sciences Center 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Federal agency collaborators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685800"/>
            <a:ext cx="784120" cy="549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33800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14400" y="46232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Evolution of Climate Adaptation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39555"/>
            <a:ext cx="9144000" cy="636623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3190216"/>
            <a:ext cx="1066800" cy="17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DOI Sec Order 3829</a:t>
            </a:r>
            <a:endParaRPr lang="en-US" sz="1200" b="1" dirty="0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8600" y="6085701"/>
            <a:ext cx="8534400" cy="381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" y="6200001"/>
            <a:ext cx="937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</a:rPr>
              <a:t>2010	            2011		     2012		      2013		2014		2015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4170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E8E490"/>
                </a:solidFill>
              </a:rPr>
              <a:t>NASA CCBR</a:t>
            </a:r>
            <a:endParaRPr lang="en-US" sz="1400" b="1" dirty="0">
              <a:solidFill>
                <a:srgbClr val="E8E4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9640" y="38494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Landscape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Conservation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Cooperatives 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9640" y="2510135"/>
            <a:ext cx="135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Climate Science Centers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" y="477012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UN Convention on Biodiversity / IUCN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67000" y="25908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NC-CSC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640" y="17158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NWF Adaptation Framework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7400" y="1885950"/>
            <a:ext cx="67056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Scanning the Conservation Horizon		Climate Smart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400" y="2590800"/>
            <a:ext cx="54864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white"/>
                </a:solidFill>
              </a:rPr>
              <a:t>Sci</a:t>
            </a:r>
            <a:r>
              <a:rPr lang="en-US" sz="1200" dirty="0" smtClean="0">
                <a:solidFill>
                  <a:prstClr val="white"/>
                </a:solidFill>
              </a:rPr>
              <a:t>/</a:t>
            </a:r>
            <a:r>
              <a:rPr lang="en-US" sz="1200" dirty="0" err="1" smtClean="0">
                <a:solidFill>
                  <a:prstClr val="white"/>
                </a:solidFill>
              </a:rPr>
              <a:t>mgt</a:t>
            </a:r>
            <a:r>
              <a:rPr lang="en-US" sz="1200" dirty="0" smtClean="0">
                <a:solidFill>
                  <a:prstClr val="white"/>
                </a:solidFill>
              </a:rPr>
              <a:t>	RAM	Funded projects	            Symposium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95600" y="3276600"/>
            <a:ext cx="61722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Partners	    </a:t>
            </a:r>
            <a:r>
              <a:rPr lang="en-US" sz="1200" dirty="0" err="1" smtClean="0">
                <a:solidFill>
                  <a:prstClr val="white"/>
                </a:solidFill>
              </a:rPr>
              <a:t>Vuln</a:t>
            </a:r>
            <a:r>
              <a:rPr lang="en-US" sz="1200" dirty="0" smtClean="0">
                <a:solidFill>
                  <a:prstClr val="white"/>
                </a:solidFill>
              </a:rPr>
              <a:t> </a:t>
            </a:r>
            <a:r>
              <a:rPr lang="en-US" sz="1200" dirty="0" err="1" smtClean="0">
                <a:solidFill>
                  <a:prstClr val="white"/>
                </a:solidFill>
              </a:rPr>
              <a:t>Assmnts</a:t>
            </a:r>
            <a:r>
              <a:rPr lang="en-US" sz="1200" dirty="0" smtClean="0">
                <a:solidFill>
                  <a:prstClr val="white"/>
                </a:solidFill>
              </a:rPr>
              <a:t> 	Partnerships		Adaptation Options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4086999"/>
            <a:ext cx="67818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Framework	Partnerships	Funded Projects	Webinars	Data Base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800" y="4876800"/>
            <a:ext cx="74676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white"/>
                </a:solidFill>
              </a:rPr>
              <a:t>Achi</a:t>
            </a:r>
            <a:r>
              <a:rPr lang="en-US" sz="1200" dirty="0" smtClean="0">
                <a:solidFill>
                  <a:prstClr val="white"/>
                </a:solidFill>
              </a:rPr>
              <a:t> Accords		LZS </a:t>
            </a:r>
            <a:r>
              <a:rPr lang="en-US" sz="1200" dirty="0" err="1" smtClean="0">
                <a:solidFill>
                  <a:prstClr val="white"/>
                </a:solidFill>
              </a:rPr>
              <a:t>Symp</a:t>
            </a:r>
            <a:r>
              <a:rPr lang="en-US" sz="1200" dirty="0" smtClean="0">
                <a:solidFill>
                  <a:prstClr val="white"/>
                </a:solidFill>
              </a:rPr>
              <a:t>	</a:t>
            </a:r>
            <a:r>
              <a:rPr lang="en-US" sz="1200" dirty="0">
                <a:solidFill>
                  <a:prstClr val="white"/>
                </a:solidFill>
              </a:rPr>
              <a:t> </a:t>
            </a:r>
            <a:r>
              <a:rPr lang="en-US" sz="1200" dirty="0" smtClean="0">
                <a:solidFill>
                  <a:prstClr val="white"/>
                </a:solidFill>
              </a:rPr>
              <a:t>       Climate Adaptation    World </a:t>
            </a:r>
            <a:r>
              <a:rPr lang="en-US" sz="1200" dirty="0" err="1" smtClean="0">
                <a:solidFill>
                  <a:prstClr val="white"/>
                </a:solidFill>
              </a:rPr>
              <a:t>Pks</a:t>
            </a:r>
            <a:r>
              <a:rPr lang="en-US" sz="1200" dirty="0" smtClean="0">
                <a:solidFill>
                  <a:prstClr val="white"/>
                </a:solidFill>
              </a:rPr>
              <a:t> </a:t>
            </a:r>
            <a:r>
              <a:rPr lang="en-US" sz="1200" dirty="0" err="1" smtClean="0">
                <a:solidFill>
                  <a:prstClr val="white"/>
                </a:solidFill>
              </a:rPr>
              <a:t>Congr</a:t>
            </a:r>
            <a:r>
              <a:rPr lang="en-US" sz="1200" dirty="0" smtClean="0">
                <a:solidFill>
                  <a:prstClr val="white"/>
                </a:solidFill>
              </a:rPr>
              <a:t>      Adaptation Guide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9200" y="990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Western Governors Assoc.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81400" y="1143000"/>
            <a:ext cx="50292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		Connectivity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09800" y="5514201"/>
            <a:ext cx="67056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Revisiting Leopold	          Climate Response Program	Implementing Leopold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800" y="5514201"/>
            <a:ext cx="900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NPS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57400" y="3276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LCCVP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05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14400" y="46232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Evolution of Climate Adaptation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39555"/>
            <a:ext cx="9144000" cy="636623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3190216"/>
            <a:ext cx="1066800" cy="17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DOI Sec Order 3829</a:t>
            </a:r>
            <a:endParaRPr lang="en-US" sz="1200" b="1" dirty="0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8600" y="6085701"/>
            <a:ext cx="8534400" cy="381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" y="6200001"/>
            <a:ext cx="937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</a:rPr>
              <a:t>2010	            2011		     2012		      2013		2014		2015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7400" y="33044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LCCVP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4170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E8E490"/>
                </a:solidFill>
              </a:rPr>
              <a:t>NASA CCRB</a:t>
            </a:r>
            <a:endParaRPr lang="en-US" sz="1400" b="1" dirty="0">
              <a:solidFill>
                <a:srgbClr val="E8E4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9640" y="38494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Landscape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Conservation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Cooperatives 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9640" y="2510135"/>
            <a:ext cx="135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Climate Science Centers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" y="477012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UN Convention on Biodiversity / IUCN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640" y="17158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NWF Adaptation Framework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7400" y="1885950"/>
            <a:ext cx="67056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Scanning the Conservation Horizon		Climate Smart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400" y="2590800"/>
            <a:ext cx="54864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white"/>
                </a:solidFill>
              </a:rPr>
              <a:t>Sci</a:t>
            </a:r>
            <a:r>
              <a:rPr lang="en-US" sz="1200" dirty="0" smtClean="0">
                <a:solidFill>
                  <a:prstClr val="white"/>
                </a:solidFill>
              </a:rPr>
              <a:t>/</a:t>
            </a:r>
            <a:r>
              <a:rPr lang="en-US" sz="1200" dirty="0" err="1" smtClean="0">
                <a:solidFill>
                  <a:prstClr val="white"/>
                </a:solidFill>
              </a:rPr>
              <a:t>mgt</a:t>
            </a:r>
            <a:r>
              <a:rPr lang="en-US" sz="1200" dirty="0" smtClean="0">
                <a:solidFill>
                  <a:prstClr val="white"/>
                </a:solidFill>
              </a:rPr>
              <a:t>	RAM	Funded projects	            Symposium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95600" y="3276600"/>
            <a:ext cx="61722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Partners	    </a:t>
            </a:r>
            <a:r>
              <a:rPr lang="en-US" sz="1200" dirty="0" err="1" smtClean="0">
                <a:solidFill>
                  <a:prstClr val="white"/>
                </a:solidFill>
              </a:rPr>
              <a:t>Vuln</a:t>
            </a:r>
            <a:r>
              <a:rPr lang="en-US" sz="1200" dirty="0" smtClean="0">
                <a:solidFill>
                  <a:prstClr val="white"/>
                </a:solidFill>
              </a:rPr>
              <a:t> </a:t>
            </a:r>
            <a:r>
              <a:rPr lang="en-US" sz="1200" dirty="0" err="1" smtClean="0">
                <a:solidFill>
                  <a:prstClr val="white"/>
                </a:solidFill>
              </a:rPr>
              <a:t>Assmnts</a:t>
            </a:r>
            <a:r>
              <a:rPr lang="en-US" sz="1200" dirty="0" smtClean="0">
                <a:solidFill>
                  <a:prstClr val="white"/>
                </a:solidFill>
              </a:rPr>
              <a:t> 	Partnerships		Adaptation Options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4086999"/>
            <a:ext cx="67818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Framework	Partnerships	Funded Projects	Webinars	Data Base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800" y="4876800"/>
            <a:ext cx="74676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white"/>
                </a:solidFill>
              </a:rPr>
              <a:t>Achi</a:t>
            </a:r>
            <a:r>
              <a:rPr lang="en-US" sz="1200" dirty="0" smtClean="0">
                <a:solidFill>
                  <a:prstClr val="white"/>
                </a:solidFill>
              </a:rPr>
              <a:t> Accords		LZS </a:t>
            </a:r>
            <a:r>
              <a:rPr lang="en-US" sz="1200" dirty="0" err="1" smtClean="0">
                <a:solidFill>
                  <a:prstClr val="white"/>
                </a:solidFill>
              </a:rPr>
              <a:t>Symp</a:t>
            </a:r>
            <a:r>
              <a:rPr lang="en-US" sz="1200" dirty="0" smtClean="0">
                <a:solidFill>
                  <a:prstClr val="white"/>
                </a:solidFill>
              </a:rPr>
              <a:t>	</a:t>
            </a:r>
            <a:r>
              <a:rPr lang="en-US" sz="1200" dirty="0">
                <a:solidFill>
                  <a:prstClr val="white"/>
                </a:solidFill>
              </a:rPr>
              <a:t> </a:t>
            </a:r>
            <a:r>
              <a:rPr lang="en-US" sz="1200" dirty="0" smtClean="0">
                <a:solidFill>
                  <a:prstClr val="white"/>
                </a:solidFill>
              </a:rPr>
              <a:t>       Climate Adaptation    World </a:t>
            </a:r>
            <a:r>
              <a:rPr lang="en-US" sz="1200" dirty="0" err="1" smtClean="0">
                <a:solidFill>
                  <a:prstClr val="white"/>
                </a:solidFill>
              </a:rPr>
              <a:t>Pks</a:t>
            </a:r>
            <a:r>
              <a:rPr lang="en-US" sz="1200" dirty="0" smtClean="0">
                <a:solidFill>
                  <a:prstClr val="white"/>
                </a:solidFill>
              </a:rPr>
              <a:t> </a:t>
            </a:r>
            <a:r>
              <a:rPr lang="en-US" sz="1200" dirty="0" err="1" smtClean="0">
                <a:solidFill>
                  <a:prstClr val="white"/>
                </a:solidFill>
              </a:rPr>
              <a:t>Congr</a:t>
            </a:r>
            <a:r>
              <a:rPr lang="en-US" sz="1200" dirty="0" smtClean="0">
                <a:solidFill>
                  <a:prstClr val="white"/>
                </a:solidFill>
              </a:rPr>
              <a:t>      Adaptation Guide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9200" y="990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Western Governors Assoc.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81400" y="1143000"/>
            <a:ext cx="50292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		Connectivity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09800" y="5514201"/>
            <a:ext cx="6705600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Revisiting Leopold	          Climate Response Program	Implementing Leopold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800" y="5514201"/>
            <a:ext cx="900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NPS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86400" y="9144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Theobald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00600" y="16002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Gross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200" y="236220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Hansen,  Gross, Monahan, Theobald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38600" y="30480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Hansen,  Gross, Monahan, Theobald, Goetz, Melton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52800" y="38100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Hansen, Monahan, Theobald, Goetz, Melton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48199" y="4599801"/>
            <a:ext cx="197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Gross, Hansen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2000" y="52856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Gross, </a:t>
            </a:r>
            <a:r>
              <a:rPr lang="en-US" sz="1200" b="1" dirty="0" err="1" smtClean="0">
                <a:solidFill>
                  <a:srgbClr val="FFFF00"/>
                </a:solidFill>
              </a:rPr>
              <a:t>Olliff</a:t>
            </a:r>
            <a:r>
              <a:rPr lang="en-US" sz="1200" b="1" dirty="0" smtClean="0">
                <a:solidFill>
                  <a:srgbClr val="FFFF00"/>
                </a:solidFill>
              </a:rPr>
              <a:t>, Monahan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39000" y="52856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Olliff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67000" y="25908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NC-CSC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57400" y="3276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LCCVP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882332" y="-68997"/>
            <a:ext cx="74709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C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NEX-DCP30:  NASA </a:t>
            </a:r>
            <a:r>
              <a:rPr lang="en-US" sz="2400" b="1" dirty="0">
                <a:solidFill>
                  <a:srgbClr val="C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Earth </a:t>
            </a:r>
            <a:r>
              <a:rPr lang="en-US" sz="2400" b="1" dirty="0" smtClean="0">
                <a:solidFill>
                  <a:srgbClr val="C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Exchange Downscaled </a:t>
            </a:r>
          </a:p>
          <a:p>
            <a:pPr algn="ctr" eaLnBrk="0" hangingPunct="0"/>
            <a:r>
              <a:rPr lang="en-US" sz="2400" b="1" dirty="0" smtClean="0">
                <a:solidFill>
                  <a:srgbClr val="C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Climate </a:t>
            </a:r>
            <a:r>
              <a:rPr lang="en-US" sz="2400" b="1" dirty="0" smtClean="0">
                <a:solidFill>
                  <a:srgbClr val="C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Projections</a:t>
            </a:r>
            <a:endParaRPr lang="en-US" sz="2400" b="1" dirty="0">
              <a:solidFill>
                <a:srgbClr val="C00000"/>
              </a:solidFill>
              <a:latin typeface="Arial" pitchFamily="127" charset="0"/>
              <a:ea typeface="ＭＳ Ｐゴシック" pitchFamily="127" charset="-128"/>
              <a:cs typeface="ＭＳ Ｐゴシック" pitchFamily="127" charset="-128"/>
            </a:endParaRPr>
          </a:p>
        </p:txBody>
      </p:sp>
      <p:pic>
        <p:nvPicPr>
          <p:cNvPr id="13" name="Picture 12" descr="5_ea_rcp85.tmax.2100.flt32.smap_1d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4063996" cy="1828800"/>
          </a:xfrm>
          <a:prstGeom prst="rect">
            <a:avLst/>
          </a:prstGeom>
        </p:spPr>
      </p:pic>
      <p:pic>
        <p:nvPicPr>
          <p:cNvPr id="14" name="Picture 13" descr="4_ea_rcp85.tmax.2100.flt32.sm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19200"/>
            <a:ext cx="4137620" cy="18287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3200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Helvetica"/>
              </a:rPr>
              <a:t>GCM Resolution:  ~1 degree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0" y="3200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Helvetica"/>
              </a:rPr>
              <a:t>30 arc-seconds / 800m / ~0.5 miles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800" y="65648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>
                <a:solidFill>
                  <a:srgbClr val="000000"/>
                </a:solidFill>
                <a:latin typeface="Helvetica"/>
              </a:rPr>
              <a:t>Thrasher et al., 2013, </a:t>
            </a:r>
            <a:r>
              <a:rPr lang="en-US" i="1" dirty="0">
                <a:solidFill>
                  <a:srgbClr val="000000"/>
                </a:solidFill>
                <a:latin typeface="Helvetica"/>
              </a:rPr>
              <a:t>Eos, Transactions AGU, </a:t>
            </a:r>
            <a:r>
              <a:rPr lang="en-US" dirty="0">
                <a:solidFill>
                  <a:srgbClr val="000000"/>
                </a:solidFill>
                <a:latin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</a:rPr>
              <a:t>vol</a:t>
            </a:r>
            <a:r>
              <a:rPr lang="en-US" dirty="0">
                <a:solidFill>
                  <a:srgbClr val="000000"/>
                </a:solidFill>
                <a:latin typeface="Helvetica"/>
              </a:rPr>
              <a:t> 94(37):321–323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3581400"/>
            <a:ext cx="8153400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CMIP5 archive downscaled using the Bias Correction and Spatial Disaggregation (BCSD) approach (Wood et al., 2002) and PRISM data (Daly et al., 1997)  </a:t>
            </a: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Temperature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and precipitation scenarios from 1950-2100</a:t>
            </a: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34 coupled General Circulation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Models (global climate models)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4 Representative Concentration Pathways (RCPs)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17 TB of data</a:t>
            </a:r>
          </a:p>
          <a:p>
            <a:pPr marL="342900" indent="-34290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https://portal.nccs.nasa.gov/portal_home/published/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NEX.html</a:t>
            </a:r>
          </a:p>
          <a:p>
            <a:pPr defTabSz="914400">
              <a:lnSpc>
                <a:spcPct val="120000"/>
              </a:lnSpc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0012" y="268069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Forrest Melton</a:t>
            </a:r>
          </a:p>
          <a:p>
            <a:pPr algn="ctr"/>
            <a:r>
              <a:rPr lang="en-US" sz="1200" b="1" dirty="0" smtClean="0"/>
              <a:t>NASA AMES</a:t>
            </a:r>
          </a:p>
        </p:txBody>
      </p:sp>
    </p:spTree>
    <p:extLst>
      <p:ext uri="{BB962C8B-B14F-4D97-AF65-F5344CB8AC3E}">
        <p14:creationId xmlns:p14="http://schemas.microsoft.com/office/powerpoint/2010/main" val="31445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76200"/>
            <a:ext cx="769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Fourth Year Activities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" y="8382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Book with Island Press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Final Collaborator Workshops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GYE: April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ROMO: Oct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APLCC: Nov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Decision Support Delivery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GNLCC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NCCSC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National Parks and National Forests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Peer Review 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NASA workshop on international applications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724400"/>
            <a:ext cx="3375704" cy="1900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6662130"/>
            <a:ext cx="1468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YNP Photo Archives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010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2326187"/>
            <a:ext cx="4684147" cy="44556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14400" y="46232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</a:rPr>
              <a:t>Climate Vulnerability and Adaptation Planning across </a:t>
            </a:r>
            <a:r>
              <a:rPr lang="en-US" b="1" dirty="0" smtClean="0">
                <a:solidFill>
                  <a:srgbClr val="C00000"/>
                </a:solidFill>
              </a:rPr>
              <a:t>Ecosystems: </a:t>
            </a:r>
            <a:r>
              <a:rPr lang="en-US" b="1" dirty="0">
                <a:solidFill>
                  <a:srgbClr val="C00000"/>
                </a:solidFill>
              </a:rPr>
              <a:t>Collaborative </a:t>
            </a:r>
            <a:r>
              <a:rPr lang="en-US" b="1" dirty="0" smtClean="0">
                <a:solidFill>
                  <a:srgbClr val="C00000"/>
                </a:solidFill>
              </a:rPr>
              <a:t>Approach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04" y="2326187"/>
            <a:ext cx="4742643" cy="437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17791" r="17586"/>
          <a:stretch/>
        </p:blipFill>
        <p:spPr>
          <a:xfrm>
            <a:off x="93945" y="3673985"/>
            <a:ext cx="1932034" cy="1641135"/>
          </a:xfrm>
          <a:prstGeom prst="rect">
            <a:avLst/>
          </a:prstGeom>
        </p:spPr>
      </p:pic>
      <p:sp>
        <p:nvSpPr>
          <p:cNvPr id="7" name="Text Box 2251"/>
          <p:cNvSpPr txBox="1">
            <a:spLocks noChangeArrowheads="1"/>
          </p:cNvSpPr>
          <p:nvPr/>
        </p:nvSpPr>
        <p:spPr bwMode="auto">
          <a:xfrm>
            <a:off x="320122" y="5349130"/>
            <a:ext cx="1633938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750" b="1" dirty="0">
                <a:latin typeface="+mn-lt"/>
              </a:rPr>
              <a:t>John Gross, NPS Climate Scientist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628"/>
          <a:stretch/>
        </p:blipFill>
        <p:spPr bwMode="auto">
          <a:xfrm>
            <a:off x="7185679" y="3360278"/>
            <a:ext cx="1891684" cy="20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251"/>
          <p:cNvSpPr txBox="1">
            <a:spLocks noChangeArrowheads="1"/>
          </p:cNvSpPr>
          <p:nvPr/>
        </p:nvSpPr>
        <p:spPr bwMode="auto">
          <a:xfrm>
            <a:off x="7206054" y="5468035"/>
            <a:ext cx="18596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750" b="1" dirty="0">
                <a:latin typeface="+mn-lt"/>
              </a:rPr>
              <a:t>Ben </a:t>
            </a:r>
            <a:r>
              <a:rPr lang="en-US" sz="750" b="1" dirty="0" err="1">
                <a:latin typeface="+mn-lt"/>
              </a:rPr>
              <a:t>Bobowski</a:t>
            </a:r>
            <a:r>
              <a:rPr lang="en-US" sz="750" b="1" dirty="0">
                <a:latin typeface="+mn-lt"/>
              </a:rPr>
              <a:t>, Chief of Resources, Rocky Mountain National Park</a:t>
            </a:r>
          </a:p>
        </p:txBody>
      </p:sp>
      <p:pic>
        <p:nvPicPr>
          <p:cNvPr id="13" name="Picture 2" descr="http://climate.calcommons.org/sites/default/files/climate-smart%20cyc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7" y="481402"/>
            <a:ext cx="2219165" cy="209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ent Arrow 10"/>
          <p:cNvSpPr/>
          <p:nvPr/>
        </p:nvSpPr>
        <p:spPr>
          <a:xfrm rot="5400000">
            <a:off x="3048000" y="1112020"/>
            <a:ext cx="1066800" cy="762000"/>
          </a:xfrm>
          <a:prstGeom prst="ben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252" y="1097487"/>
            <a:ext cx="3539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Protected Area Centered Ecosystems</a:t>
            </a:r>
          </a:p>
          <a:p>
            <a:pPr algn="ctr"/>
            <a:r>
              <a:rPr lang="en-US" sz="1400" b="1" dirty="0" smtClean="0"/>
              <a:t>Rocky Mountain</a:t>
            </a:r>
          </a:p>
          <a:p>
            <a:pPr algn="ctr"/>
            <a:r>
              <a:rPr lang="en-US" sz="1400" b="1" dirty="0" smtClean="0"/>
              <a:t>Greater Yellowstone</a:t>
            </a:r>
          </a:p>
          <a:p>
            <a:pPr algn="ctr"/>
            <a:r>
              <a:rPr lang="en-US" sz="1400" b="1" dirty="0" smtClean="0"/>
              <a:t>Great Smoky Mountain, SHEN, DEWA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928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524000" y="294918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DOI Climate Adaptation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566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09824" y="784805"/>
            <a:ext cx="851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Secretarial order 3289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“</a:t>
            </a:r>
            <a:r>
              <a:rPr lang="en-US" sz="1400" b="1" dirty="0" smtClean="0"/>
              <a:t>apply </a:t>
            </a:r>
            <a:r>
              <a:rPr lang="en-US" sz="1400" b="1" dirty="0"/>
              <a:t>scientific tools to increase understanding of climate change and to coordinate an effective response to its impacts”.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Climate Science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Landscape Conservation Cooperatives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2010 – 2015 a period of rapid evolution and progress.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159" y="2238073"/>
            <a:ext cx="6918642" cy="46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524000" y="294918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Topics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566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09800" y="990600"/>
            <a:ext cx="56909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Scientific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Vulnerability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Climate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Coarse Filter biodiversity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Vegetation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Links to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Rocky Mountain National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Greater Yellowstone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Sustaining </a:t>
            </a:r>
            <a:r>
              <a:rPr lang="en-US" sz="1600" b="1" dirty="0" err="1" smtClean="0"/>
              <a:t>Wildlands</a:t>
            </a: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208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524000" y="294918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Management Challenges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566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04181" y="990600"/>
            <a:ext cx="5690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The </a:t>
            </a:r>
            <a:r>
              <a:rPr lang="en-US" sz="1600" b="1" dirty="0"/>
              <a:t>concepts and language of climate change are </a:t>
            </a:r>
            <a:r>
              <a:rPr lang="en-US" sz="1600" b="1" dirty="0" smtClean="0"/>
              <a:t>unfamiliar.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The science of climate change is </a:t>
            </a:r>
            <a:r>
              <a:rPr lang="en-US" sz="1600" b="1" dirty="0" smtClean="0"/>
              <a:t>new </a:t>
            </a:r>
            <a:r>
              <a:rPr lang="en-US" sz="1600" b="1" dirty="0"/>
              <a:t>and highly </a:t>
            </a:r>
            <a:r>
              <a:rPr lang="en-US" sz="1600" b="1" dirty="0" smtClean="0"/>
              <a:t>uncertain.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High uncertainty and long time frames </a:t>
            </a:r>
            <a:r>
              <a:rPr lang="en-US" sz="1600" b="1" dirty="0" smtClean="0"/>
              <a:t>cloud decision making.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Occurs at much larger spatial scales than management units.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Adaptation frameworks poorly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Climate change is considered critical but not </a:t>
            </a:r>
            <a:r>
              <a:rPr lang="en-US" sz="1600" b="1" dirty="0" smtClean="0"/>
              <a:t>urgent.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Climate change involves social complexity with fragmented stakeholders</a:t>
            </a:r>
            <a:endParaRPr lang="en-US" sz="1600" b="1" dirty="0" smtClean="0"/>
          </a:p>
        </p:txBody>
      </p:sp>
      <p:pic>
        <p:nvPicPr>
          <p:cNvPr id="8" name="Picture 2" descr="C:\AJH\May 2014 trip\LCCVP\NASA 2014 ppt prep\win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33814" y="3363726"/>
            <a:ext cx="2057786" cy="29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251"/>
          <p:cNvSpPr txBox="1">
            <a:spLocks noChangeArrowheads="1"/>
          </p:cNvSpPr>
          <p:nvPr/>
        </p:nvSpPr>
        <p:spPr bwMode="auto">
          <a:xfrm>
            <a:off x="6477000" y="6474023"/>
            <a:ext cx="2667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+mn-lt"/>
              </a:rPr>
              <a:t>Dan Wink, YNP Superintendent</a:t>
            </a:r>
            <a:endParaRPr 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79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3352800"/>
            <a:ext cx="6096000" cy="32794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400" y="685800"/>
            <a:ext cx="6096000" cy="259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LCCVP Decision Support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59" y="3352800"/>
            <a:ext cx="5828281" cy="3267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09" y="772684"/>
            <a:ext cx="5852667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Climate Analyses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685800"/>
            <a:ext cx="784120" cy="549189"/>
          </a:xfrm>
          <a:prstGeom prst="rect">
            <a:avLst/>
          </a:prstGeom>
        </p:spPr>
      </p:pic>
      <p:sp>
        <p:nvSpPr>
          <p:cNvPr id="18" name="Text Box 2251"/>
          <p:cNvSpPr txBox="1">
            <a:spLocks noChangeArrowheads="1"/>
          </p:cNvSpPr>
          <p:nvPr/>
        </p:nvSpPr>
        <p:spPr bwMode="auto">
          <a:xfrm>
            <a:off x="1601672" y="912055"/>
            <a:ext cx="2432929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 u="sng" dirty="0" smtClean="0"/>
              <a:t>Traditional Summaries</a:t>
            </a:r>
          </a:p>
          <a:p>
            <a:pPr algn="ctr"/>
            <a:r>
              <a:rPr lang="en-US" sz="1200" b="1" dirty="0" smtClean="0"/>
              <a:t>e.g. Mean, Min., Max Temp.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u="sng" dirty="0" smtClean="0"/>
              <a:t>Ecologically Relevant Summaries</a:t>
            </a:r>
            <a:endParaRPr lang="en-US" sz="1400" b="1" dirty="0"/>
          </a:p>
          <a:p>
            <a:pPr algn="ctr"/>
            <a:r>
              <a:rPr lang="en-US" sz="1200" b="1" dirty="0" smtClean="0"/>
              <a:t>Aridity Index</a:t>
            </a:r>
          </a:p>
          <a:p>
            <a:pPr algn="ctr"/>
            <a:r>
              <a:rPr lang="en-US" sz="1200" b="1" dirty="0" smtClean="0"/>
              <a:t>Days </a:t>
            </a:r>
            <a:r>
              <a:rPr lang="en-US" sz="1200" b="1" dirty="0" smtClean="0"/>
              <a:t>above or below threshold warm or cold temperatures</a:t>
            </a:r>
            <a:endParaRPr lang="en-US" sz="1200" b="1" dirty="0"/>
          </a:p>
          <a:p>
            <a:pPr algn="ctr"/>
            <a:r>
              <a:rPr lang="en-US" sz="1200" b="1" dirty="0" smtClean="0"/>
              <a:t>Habitat specific summaries</a:t>
            </a:r>
          </a:p>
          <a:p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9146"/>
          <a:stretch/>
        </p:blipFill>
        <p:spPr>
          <a:xfrm>
            <a:off x="381000" y="3609467"/>
            <a:ext cx="4495800" cy="2791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122" y="796270"/>
            <a:ext cx="2600653" cy="3368743"/>
          </a:xfrm>
          <a:prstGeom prst="rect">
            <a:avLst/>
          </a:prstGeom>
        </p:spPr>
      </p:pic>
      <p:pic>
        <p:nvPicPr>
          <p:cNvPr id="9" name="Picture 8" descr="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19600"/>
            <a:ext cx="3152775" cy="2364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7122" y="682823"/>
            <a:ext cx="2600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Change in Days &lt; 32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 F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4416623"/>
            <a:ext cx="31527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Days &gt; 90 32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 F for Grasslands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3429000"/>
            <a:ext cx="2600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Mean Annual Temperature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720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Climate Analyses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685800"/>
            <a:ext cx="784120" cy="549189"/>
          </a:xfrm>
          <a:prstGeom prst="rect">
            <a:avLst/>
          </a:prstGeom>
        </p:spPr>
      </p:pic>
      <p:sp>
        <p:nvSpPr>
          <p:cNvPr id="18" name="Text Box 2251"/>
          <p:cNvSpPr txBox="1">
            <a:spLocks noChangeArrowheads="1"/>
          </p:cNvSpPr>
          <p:nvPr/>
        </p:nvSpPr>
        <p:spPr bwMode="auto">
          <a:xfrm>
            <a:off x="457200" y="1371600"/>
            <a:ext cx="383857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 u="sng" dirty="0" smtClean="0"/>
              <a:t>Northern Rockies</a:t>
            </a:r>
          </a:p>
          <a:p>
            <a:r>
              <a:rPr lang="en-US" sz="1400" b="1" dirty="0" smtClean="0"/>
              <a:t>1900-2014</a:t>
            </a:r>
          </a:p>
          <a:p>
            <a:pPr lvl="1"/>
            <a:r>
              <a:rPr lang="en-US" sz="1400" b="1" dirty="0" smtClean="0"/>
              <a:t>Temperature increase of 1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C</a:t>
            </a:r>
          </a:p>
          <a:p>
            <a:pPr lvl="1"/>
            <a:r>
              <a:rPr lang="en-US" sz="1400" b="1" dirty="0" smtClean="0"/>
              <a:t>Increased aridity since 1980</a:t>
            </a:r>
          </a:p>
          <a:p>
            <a:pPr lvl="1"/>
            <a:r>
              <a:rPr lang="en-US" sz="1400" b="1" dirty="0" smtClean="0"/>
              <a:t>Reduced extreme cold</a:t>
            </a:r>
          </a:p>
          <a:p>
            <a:pPr lvl="1"/>
            <a:r>
              <a:rPr lang="en-US" sz="1400" b="1" dirty="0" smtClean="0"/>
              <a:t>Runoff 2-3 week earlier</a:t>
            </a:r>
          </a:p>
          <a:p>
            <a:pPr lvl="1"/>
            <a:r>
              <a:rPr lang="en-US" sz="1400" b="1" dirty="0" smtClean="0"/>
              <a:t>Reduced snowpack</a:t>
            </a:r>
          </a:p>
          <a:p>
            <a:pPr lvl="1"/>
            <a:r>
              <a:rPr lang="en-US" sz="1400" b="1" dirty="0" smtClean="0"/>
              <a:t>Snow-free days increased ca 14 days</a:t>
            </a:r>
          </a:p>
          <a:p>
            <a:pPr algn="ctr"/>
            <a:endParaRPr lang="en-US" sz="1400" b="1" dirty="0"/>
          </a:p>
          <a:p>
            <a:r>
              <a:rPr lang="en-US" sz="1400" b="1" dirty="0" smtClean="0"/>
              <a:t>2014-2100</a:t>
            </a:r>
          </a:p>
          <a:p>
            <a:pPr lvl="1"/>
            <a:r>
              <a:rPr lang="en-US" sz="1400" b="1" dirty="0" smtClean="0"/>
              <a:t>Temperature increase 3-7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C</a:t>
            </a:r>
          </a:p>
          <a:p>
            <a:pPr lvl="1"/>
            <a:r>
              <a:rPr lang="en-US" sz="1400" b="1" dirty="0" smtClean="0"/>
              <a:t>Increased </a:t>
            </a:r>
            <a:r>
              <a:rPr lang="en-US" sz="1400" b="1" dirty="0" err="1" smtClean="0"/>
              <a:t>ppt</a:t>
            </a:r>
            <a:r>
              <a:rPr lang="en-US" sz="1400" b="1" dirty="0" smtClean="0"/>
              <a:t> </a:t>
            </a:r>
          </a:p>
          <a:p>
            <a:pPr lvl="1"/>
            <a:r>
              <a:rPr lang="en-US" sz="1400" b="1" dirty="0" smtClean="0"/>
              <a:t>Increased aridity</a:t>
            </a:r>
          </a:p>
          <a:p>
            <a:pPr lvl="1"/>
            <a:r>
              <a:rPr lang="en-US" sz="1400" b="1" dirty="0" smtClean="0"/>
              <a:t>Decreased snowpack and runoff</a:t>
            </a:r>
            <a:endParaRPr lang="en-US" sz="1400" b="1" dirty="0"/>
          </a:p>
        </p:txBody>
      </p:sp>
      <p:sp>
        <p:nvSpPr>
          <p:cNvPr id="11" name="Text Box 2251"/>
          <p:cNvSpPr txBox="1">
            <a:spLocks noChangeArrowheads="1"/>
          </p:cNvSpPr>
          <p:nvPr/>
        </p:nvSpPr>
        <p:spPr bwMode="auto">
          <a:xfrm>
            <a:off x="5181600" y="1337370"/>
            <a:ext cx="35814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 u="sng" dirty="0" smtClean="0"/>
              <a:t>Appalachians</a:t>
            </a:r>
          </a:p>
          <a:p>
            <a:r>
              <a:rPr lang="en-US" sz="1400" b="1" dirty="0" smtClean="0"/>
              <a:t>1900-2014</a:t>
            </a:r>
          </a:p>
          <a:p>
            <a:r>
              <a:rPr lang="en-US" sz="1400" b="1" dirty="0" smtClean="0"/>
              <a:t>No trends in average temp and </a:t>
            </a:r>
            <a:r>
              <a:rPr lang="en-US" sz="1400" b="1" dirty="0" err="1" smtClean="0"/>
              <a:t>ppt</a:t>
            </a:r>
            <a:r>
              <a:rPr lang="en-US" sz="1400" b="1" dirty="0" smtClean="0"/>
              <a:t> Decrease in days below 0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C</a:t>
            </a:r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r>
              <a:rPr lang="en-US" sz="1400" b="1" dirty="0" smtClean="0"/>
              <a:t>2014-2100</a:t>
            </a:r>
          </a:p>
          <a:p>
            <a:pPr lvl="1"/>
            <a:r>
              <a:rPr lang="en-US" sz="1400" b="1" dirty="0"/>
              <a:t>Temperature increase </a:t>
            </a:r>
            <a:r>
              <a:rPr lang="en-US" sz="1400" b="1" dirty="0" smtClean="0"/>
              <a:t>3-6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C</a:t>
            </a:r>
            <a:endParaRPr lang="en-US" sz="1400" b="1" dirty="0"/>
          </a:p>
          <a:p>
            <a:pPr lvl="1"/>
            <a:r>
              <a:rPr lang="en-US" sz="1400" b="1" dirty="0" smtClean="0"/>
              <a:t>Days below 0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C decrease by 25 - 50%</a:t>
            </a:r>
            <a:endParaRPr lang="en-US" sz="1400" b="1" dirty="0"/>
          </a:p>
          <a:p>
            <a:pPr lvl="1"/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</p:txBody>
      </p:sp>
      <p:pic>
        <p:nvPicPr>
          <p:cNvPr id="13" name="Picture 2" descr="C:\Users\PJANTZ~1.WHR\AppData\Local\Temp\alcc_prism_dcp30_plots.png"/>
          <p:cNvPicPr>
            <a:picLocks noChangeAspect="1" noChangeArrowheads="1"/>
          </p:cNvPicPr>
          <p:nvPr/>
        </p:nvPicPr>
        <p:blipFill rotWithShape="1">
          <a:blip r:embed="rId4"/>
          <a:srcRect t="33841" b="36533"/>
          <a:stretch/>
        </p:blipFill>
        <p:spPr bwMode="auto">
          <a:xfrm>
            <a:off x="201018" y="4768883"/>
            <a:ext cx="8692444" cy="1593615"/>
          </a:xfrm>
          <a:prstGeom prst="rect">
            <a:avLst/>
          </a:prstGeom>
          <a:noFill/>
        </p:spPr>
      </p:pic>
      <p:pic>
        <p:nvPicPr>
          <p:cNvPr id="14" name="Picture 2" descr="C:\Users\PJANTZ~1.WHR\AppData\Local\Temp\alcc_prism_dcp30_plots.png"/>
          <p:cNvPicPr>
            <a:picLocks noChangeAspect="1" noChangeArrowheads="1"/>
          </p:cNvPicPr>
          <p:nvPr/>
        </p:nvPicPr>
        <p:blipFill rotWithShape="1">
          <a:blip r:embed="rId4"/>
          <a:srcRect l="1701" t="91744" r="2995"/>
          <a:stretch/>
        </p:blipFill>
        <p:spPr bwMode="auto">
          <a:xfrm>
            <a:off x="228599" y="6324355"/>
            <a:ext cx="8534401" cy="457445"/>
          </a:xfrm>
          <a:prstGeom prst="rect">
            <a:avLst/>
          </a:prstGeom>
          <a:noFill/>
        </p:spPr>
      </p:pic>
      <p:pic>
        <p:nvPicPr>
          <p:cNvPr id="15" name="Picture 2" descr="C:\Users\PJANTZ~1.WHR\AppData\Local\Temp\alcc_prism_dcp30_plots.png"/>
          <p:cNvPicPr>
            <a:picLocks noChangeAspect="1" noChangeArrowheads="1"/>
          </p:cNvPicPr>
          <p:nvPr/>
        </p:nvPicPr>
        <p:blipFill rotWithShape="1">
          <a:blip r:embed="rId4"/>
          <a:srcRect l="8333" t="175" r="15000" b="95785"/>
          <a:stretch/>
        </p:blipFill>
        <p:spPr bwMode="auto">
          <a:xfrm>
            <a:off x="762000" y="4800600"/>
            <a:ext cx="7010400" cy="228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86563" y="127105"/>
            <a:ext cx="1730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John Gross</a:t>
            </a:r>
          </a:p>
          <a:p>
            <a:pPr algn="ctr"/>
            <a:r>
              <a:rPr lang="en-US" sz="1200" b="1" dirty="0" smtClean="0"/>
              <a:t>NPS</a:t>
            </a:r>
          </a:p>
          <a:p>
            <a:pPr algn="ctr"/>
            <a:r>
              <a:rPr lang="en-US" sz="1200" b="1" dirty="0" smtClean="0"/>
              <a:t>Tony Chang</a:t>
            </a:r>
          </a:p>
          <a:p>
            <a:pPr algn="ctr"/>
            <a:r>
              <a:rPr lang="en-US" sz="1200" b="1" dirty="0" smtClean="0"/>
              <a:t>MSU</a:t>
            </a:r>
          </a:p>
          <a:p>
            <a:pPr algn="ctr"/>
            <a:r>
              <a:rPr lang="en-US" sz="1200" b="1" dirty="0" smtClean="0"/>
              <a:t>Patrick Jantz</a:t>
            </a:r>
          </a:p>
          <a:p>
            <a:pPr algn="ctr"/>
            <a:r>
              <a:rPr lang="en-US" sz="1200" b="1" dirty="0" smtClean="0"/>
              <a:t>WHRC</a:t>
            </a:r>
          </a:p>
        </p:txBody>
      </p:sp>
    </p:spTree>
    <p:extLst>
      <p:ext uri="{BB962C8B-B14F-4D97-AF65-F5344CB8AC3E}">
        <p14:creationId xmlns:p14="http://schemas.microsoft.com/office/powerpoint/2010/main" val="9958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Ecosystem Processes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TOPS_components"/>
          <p:cNvPicPr>
            <a:picLocks noChangeAspect="1" noChangeArrowheads="1"/>
          </p:cNvPicPr>
          <p:nvPr/>
        </p:nvPicPr>
        <p:blipFill rotWithShape="1">
          <a:blip r:embed="rId4" cstate="print"/>
          <a:srcRect l="-1" r="-38249"/>
          <a:stretch/>
        </p:blipFill>
        <p:spPr bwMode="auto">
          <a:xfrm>
            <a:off x="194668" y="914400"/>
            <a:ext cx="4682132" cy="27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38200" y="3625525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Nemani</a:t>
            </a:r>
            <a:r>
              <a:rPr lang="en-US" sz="1200" b="1" dirty="0" smtClean="0"/>
              <a:t> et al., 2009</a:t>
            </a:r>
            <a:endParaRPr lang="en-US" sz="1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826741"/>
            <a:ext cx="5718444" cy="2617303"/>
          </a:xfrm>
          <a:prstGeom prst="rect">
            <a:avLst/>
          </a:prstGeom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3932276" y="3657600"/>
            <a:ext cx="4254691" cy="4930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14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Gross Primary Productivity </a:t>
            </a:r>
          </a:p>
          <a:p>
            <a:pPr algn="ctr"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14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RCP 8.5 EA, AVG(2071-2100) – AVG(1971-2000)</a:t>
            </a:r>
            <a:endParaRPr lang="en-US" sz="14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6096000"/>
            <a:ext cx="22098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Change in GPP (</a:t>
            </a:r>
            <a:r>
              <a:rPr lang="en-US" sz="1200" b="1" dirty="0" err="1" smtClean="0"/>
              <a:t>gC</a:t>
            </a:r>
            <a:r>
              <a:rPr lang="en-US" sz="1200" b="1" dirty="0" smtClean="0"/>
              <a:t>/m^2/</a:t>
            </a:r>
            <a:r>
              <a:rPr lang="en-US" sz="1200" b="1" dirty="0" err="1" smtClean="0"/>
              <a:t>yr</a:t>
            </a:r>
            <a:r>
              <a:rPr lang="en-US" sz="1200" b="1" dirty="0" smtClean="0"/>
              <a:t>)</a:t>
            </a:r>
          </a:p>
          <a:p>
            <a:r>
              <a:rPr lang="en-US" sz="1200" b="1" dirty="0" smtClean="0"/>
              <a:t>(2071-2100) – (1971-2000)</a:t>
            </a:r>
          </a:p>
          <a:p>
            <a:r>
              <a:rPr lang="en-US" sz="1200" b="1" dirty="0" smtClean="0"/>
              <a:t>RCP 8.5, Ensemble Avg.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Forrest Melton</a:t>
            </a:r>
          </a:p>
          <a:p>
            <a:pPr algn="ctr"/>
            <a:r>
              <a:rPr lang="en-US" sz="1200" b="1" dirty="0" smtClean="0"/>
              <a:t>NASA AMES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64" y="675084"/>
            <a:ext cx="1991471" cy="297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Ecosystem Processes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1002268"/>
            <a:ext cx="326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Gross Primary Productivity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835223"/>
            <a:ext cx="4238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CMIP5, 8 GCM ensemble average, 800 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Forrest Melton</a:t>
            </a:r>
          </a:p>
          <a:p>
            <a:pPr algn="ctr"/>
            <a:r>
              <a:rPr lang="en-US" sz="1200" b="1" dirty="0" smtClean="0"/>
              <a:t>NASA 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92" y="1481554"/>
            <a:ext cx="8080644" cy="48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Landscape Permeability by Biome Type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86563" y="127105"/>
            <a:ext cx="173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LCCVP</a:t>
            </a:r>
          </a:p>
          <a:p>
            <a:pPr algn="ctr"/>
            <a:r>
              <a:rPr lang="en-US" sz="1200" b="1" dirty="0" smtClean="0"/>
              <a:t>Dave Theobald</a:t>
            </a:r>
          </a:p>
          <a:p>
            <a:pPr algn="ctr"/>
            <a:r>
              <a:rPr lang="en-US" sz="1200" b="1" dirty="0" smtClean="0"/>
              <a:t>CSP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85" y="886178"/>
            <a:ext cx="5242948" cy="3320534"/>
          </a:xfrm>
          <a:prstGeom prst="rect">
            <a:avLst/>
          </a:prstGeom>
        </p:spPr>
      </p:pic>
      <p:pic>
        <p:nvPicPr>
          <p:cNvPr id="18" name="Picture 17" descr="GHM_0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847" y="1066800"/>
            <a:ext cx="3335431" cy="2257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348" y="3886200"/>
            <a:ext cx="1825930" cy="2752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3886200"/>
            <a:ext cx="1828800" cy="27567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00800" y="789801"/>
            <a:ext cx="173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Human Modification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8400" y="3609201"/>
            <a:ext cx="173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Centrality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999550"/>
            <a:ext cx="1704033" cy="25257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6781" y="4895801"/>
            <a:ext cx="1947808" cy="16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16215</TotalTime>
  <Words>2152</Words>
  <Application>Microsoft Office PowerPoint</Application>
  <PresentationFormat>On-screen Show (4:3)</PresentationFormat>
  <Paragraphs>565</Paragraphs>
  <Slides>45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Science Evaluation of WBP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Delineating Greater Park Ecosystems</dc:title>
  <dc:creator>Cory Davis</dc:creator>
  <cp:lastModifiedBy>Andy Hansen</cp:lastModifiedBy>
  <cp:revision>949</cp:revision>
  <dcterms:created xsi:type="dcterms:W3CDTF">2008-03-19T16:24:57Z</dcterms:created>
  <dcterms:modified xsi:type="dcterms:W3CDTF">2015-04-23T19:07:02Z</dcterms:modified>
</cp:coreProperties>
</file>